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2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7" r:id="rId1"/>
  </p:sldMasterIdLst>
  <p:notesMasterIdLst>
    <p:notesMasterId r:id="rId35"/>
  </p:notesMasterIdLst>
  <p:handoutMasterIdLst>
    <p:handoutMasterId r:id="rId36"/>
  </p:handoutMasterIdLst>
  <p:sldIdLst>
    <p:sldId id="295" r:id="rId2"/>
    <p:sldId id="432" r:id="rId3"/>
    <p:sldId id="474" r:id="rId4"/>
    <p:sldId id="473" r:id="rId5"/>
    <p:sldId id="428" r:id="rId6"/>
    <p:sldId id="427" r:id="rId7"/>
    <p:sldId id="451" r:id="rId8"/>
    <p:sldId id="472" r:id="rId9"/>
    <p:sldId id="476" r:id="rId10"/>
    <p:sldId id="452" r:id="rId11"/>
    <p:sldId id="479" r:id="rId12"/>
    <p:sldId id="453" r:id="rId13"/>
    <p:sldId id="454" r:id="rId14"/>
    <p:sldId id="455" r:id="rId15"/>
    <p:sldId id="456" r:id="rId16"/>
    <p:sldId id="457" r:id="rId17"/>
    <p:sldId id="458" r:id="rId18"/>
    <p:sldId id="459" r:id="rId19"/>
    <p:sldId id="480" r:id="rId20"/>
    <p:sldId id="460" r:id="rId21"/>
    <p:sldId id="461" r:id="rId22"/>
    <p:sldId id="462" r:id="rId23"/>
    <p:sldId id="463" r:id="rId24"/>
    <p:sldId id="471" r:id="rId25"/>
    <p:sldId id="465" r:id="rId26"/>
    <p:sldId id="466" r:id="rId27"/>
    <p:sldId id="477" r:id="rId28"/>
    <p:sldId id="467" r:id="rId29"/>
    <p:sldId id="468" r:id="rId30"/>
    <p:sldId id="469" r:id="rId31"/>
    <p:sldId id="470" r:id="rId32"/>
    <p:sldId id="450" r:id="rId33"/>
    <p:sldId id="478" r:id="rId34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08" userDrawn="1">
          <p15:clr>
            <a:srgbClr val="A4A3A4"/>
          </p15:clr>
        </p15:guide>
        <p15:guide id="2" pos="2927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9900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7132AB-5522-1E40-9361-FDB3E005ADF3}" v="1" dt="2023-05-19T07:03:49.2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10" autoAdjust="0"/>
    <p:restoredTop sz="96907" autoAdjust="0"/>
  </p:normalViewPr>
  <p:slideViewPr>
    <p:cSldViewPr snapToObjects="1">
      <p:cViewPr varScale="1">
        <p:scale>
          <a:sx n="81" d="100"/>
          <a:sy n="81" d="100"/>
        </p:scale>
        <p:origin x="60" y="6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63" d="100"/>
          <a:sy n="63" d="100"/>
        </p:scale>
        <p:origin x="-2640" y="-72"/>
      </p:cViewPr>
      <p:guideLst>
        <p:guide orient="horz" pos="2208"/>
        <p:guide pos="292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THEOBALD" userId="88b2e7c3-9ab6-4e8c-823e-568a7fe29fbc" providerId="ADAL" clId="{327132AB-5522-1E40-9361-FDB3E005ADF3}"/>
    <pc:docChg chg="addSld modSld modMainMaster">
      <pc:chgData name="Martin THEOBALD" userId="88b2e7c3-9ab6-4e8c-823e-568a7fe29fbc" providerId="ADAL" clId="{327132AB-5522-1E40-9361-FDB3E005ADF3}" dt="2023-05-19T07:04:00.366" v="2" actId="6549"/>
      <pc:docMkLst>
        <pc:docMk/>
      </pc:docMkLst>
      <pc:sldChg chg="add">
        <pc:chgData name="Martin THEOBALD" userId="88b2e7c3-9ab6-4e8c-823e-568a7fe29fbc" providerId="ADAL" clId="{327132AB-5522-1E40-9361-FDB3E005ADF3}" dt="2023-05-19T07:03:49.252" v="0"/>
        <pc:sldMkLst>
          <pc:docMk/>
          <pc:sldMk cId="1028002707" sldId="478"/>
        </pc:sldMkLst>
      </pc:sldChg>
      <pc:sldMasterChg chg="modSp mod">
        <pc:chgData name="Martin THEOBALD" userId="88b2e7c3-9ab6-4e8c-823e-568a7fe29fbc" providerId="ADAL" clId="{327132AB-5522-1E40-9361-FDB3E005ADF3}" dt="2023-05-19T07:04:00.366" v="2" actId="6549"/>
        <pc:sldMasterMkLst>
          <pc:docMk/>
          <pc:sldMasterMk cId="1634505014" sldId="2147483697"/>
        </pc:sldMasterMkLst>
        <pc:spChg chg="mod">
          <ac:chgData name="Martin THEOBALD" userId="88b2e7c3-9ab6-4e8c-823e-568a7fe29fbc" providerId="ADAL" clId="{327132AB-5522-1E40-9361-FDB3E005ADF3}" dt="2023-05-19T07:04:00.366" v="2" actId="6549"/>
          <ac:spMkLst>
            <pc:docMk/>
            <pc:sldMasterMk cId="1634505014" sldId="2147483697"/>
            <ac:spMk id="28" creationId="{00000000-0000-0000-0000-000000000000}"/>
          </ac:spMkLst>
        </pc:sp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4027481" cy="3508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6708" y="0"/>
            <a:ext cx="4027481" cy="3508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FCAA5A-3535-4D7D-984C-9063AFD1E913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6658423"/>
            <a:ext cx="4027481" cy="35085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6708" y="6658423"/>
            <a:ext cx="4027481" cy="35085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D4BE35-0856-4416-A508-2AF866071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6187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3.png>
</file>

<file path=ppt/media/image4.png>
</file>

<file path=ppt/media/image5.png>
</file>

<file path=ppt/media/image6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66830B-C2A8-4F42-B384-34674F9E52A8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5463"/>
            <a:ext cx="3505200" cy="2628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3C36B2-FABB-4E94-8A59-3596FAC48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665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3C36B2-FABB-4E94-8A59-3596FAC48AE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5244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C36B2-FABB-4E94-8A59-3596FAC48AE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24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76200" y="152400"/>
            <a:ext cx="8941495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l"/>
            <a:r>
              <a:rPr lang="en-US" sz="7200" b="1" cap="none" spc="50" baseline="0" noProof="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Big Data Analytics</a:t>
            </a:r>
          </a:p>
        </p:txBody>
      </p:sp>
    </p:spTree>
    <p:extLst>
      <p:ext uri="{BB962C8B-B14F-4D97-AF65-F5344CB8AC3E}">
        <p14:creationId xmlns:p14="http://schemas.microsoft.com/office/powerpoint/2010/main" val="2453329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idx="10"/>
          </p:nvPr>
        </p:nvSpPr>
        <p:spPr bwMode="auto">
          <a:xfrm>
            <a:off x="228600" y="838201"/>
            <a:ext cx="8686800" cy="5638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28600" y="116632"/>
            <a:ext cx="8686800" cy="41676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00206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8" name="Line 5"/>
          <p:cNvSpPr>
            <a:spLocks noChangeShapeType="1"/>
          </p:cNvSpPr>
          <p:nvPr userDrawn="1"/>
        </p:nvSpPr>
        <p:spPr bwMode="auto">
          <a:xfrm>
            <a:off x="228600" y="685800"/>
            <a:ext cx="8713788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58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Box 25"/>
          <p:cNvSpPr txBox="1">
            <a:spLocks noChangeArrowheads="1"/>
          </p:cNvSpPr>
          <p:nvPr userDrawn="1"/>
        </p:nvSpPr>
        <p:spPr bwMode="auto">
          <a:xfrm>
            <a:off x="4267200" y="6606540"/>
            <a:ext cx="502920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GB" sz="1200" dirty="0">
                <a:solidFill>
                  <a:schemeClr val="bg1"/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Web Information</a:t>
            </a:r>
            <a:r>
              <a:rPr lang="en-GB" sz="1200" baseline="0" dirty="0">
                <a:solidFill>
                  <a:schemeClr val="bg1"/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 Systems – </a:t>
            </a:r>
            <a:r>
              <a:rPr lang="en-GB" sz="1200" dirty="0">
                <a:solidFill>
                  <a:schemeClr val="bg1"/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3e-B.Sc.1</a:t>
            </a:r>
            <a:r>
              <a:rPr lang="en-US" sz="1200" dirty="0">
                <a:solidFill>
                  <a:schemeClr val="bg1"/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3/14 </a:t>
            </a:r>
            <a:r>
              <a:rPr lang="en-GB" sz="1200" dirty="0">
                <a:solidFill>
                  <a:schemeClr val="bg1"/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– </a:t>
            </a:r>
            <a:r>
              <a:rPr lang="en-US" sz="1200" dirty="0">
                <a:solidFill>
                  <a:schemeClr val="bg1"/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Prof. Dr. M. Theobald </a:t>
            </a:r>
          </a:p>
        </p:txBody>
      </p:sp>
      <p:sp>
        <p:nvSpPr>
          <p:cNvPr id="9" name="Rechteck 8"/>
          <p:cNvSpPr/>
          <p:nvPr userDrawn="1"/>
        </p:nvSpPr>
        <p:spPr>
          <a:xfrm>
            <a:off x="0" y="6581001"/>
            <a:ext cx="9144000" cy="27699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55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0" y="6581001"/>
            <a:ext cx="9144000" cy="276999"/>
            <a:chOff x="-89807" y="6172200"/>
            <a:chExt cx="10058400" cy="276999"/>
          </a:xfrm>
        </p:grpSpPr>
        <p:sp>
          <p:nvSpPr>
            <p:cNvPr id="16" name="Text Box 25"/>
            <p:cNvSpPr txBox="1">
              <a:spLocks noChangeArrowheads="1"/>
            </p:cNvSpPr>
            <p:nvPr userDrawn="1"/>
          </p:nvSpPr>
          <p:spPr bwMode="auto">
            <a:xfrm>
              <a:off x="-89807" y="6172200"/>
              <a:ext cx="10058400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defRPr/>
              </a:pPr>
              <a:r>
                <a:rPr lang="de-DE" sz="1200" noProof="0" dirty="0">
                  <a:solidFill>
                    <a:schemeClr val="bg1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Big Data Analytics</a:t>
              </a:r>
              <a:endParaRPr lang="en-US" sz="1200" dirty="0">
                <a:solidFill>
                  <a:schemeClr val="bg1"/>
                </a:solidFill>
                <a:latin typeface="Arial" pitchFamily="34" charset="0"/>
                <a:ea typeface="Tahoma" pitchFamily="34" charset="0"/>
                <a:cs typeface="Arial" pitchFamily="34" charset="0"/>
              </a:endParaRPr>
            </a:p>
          </p:txBody>
        </p:sp>
        <p:sp>
          <p:nvSpPr>
            <p:cNvPr id="17" name="Text Box 25"/>
            <p:cNvSpPr txBox="1">
              <a:spLocks noChangeArrowheads="1"/>
            </p:cNvSpPr>
            <p:nvPr userDrawn="1"/>
          </p:nvSpPr>
          <p:spPr bwMode="auto">
            <a:xfrm>
              <a:off x="-89807" y="6172200"/>
              <a:ext cx="3581400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r>
                <a:rPr lang="en-GB" sz="1200" baseline="0" dirty="0" err="1">
                  <a:solidFill>
                    <a:schemeClr val="bg1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Prof.</a:t>
              </a:r>
              <a:r>
                <a:rPr lang="en-GB" sz="1200" baseline="0" dirty="0">
                  <a:solidFill>
                    <a:schemeClr val="bg1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 </a:t>
              </a:r>
              <a:r>
                <a:rPr lang="en-GB" sz="1200" baseline="0" dirty="0" err="1">
                  <a:solidFill>
                    <a:schemeClr val="bg1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Dr.</a:t>
              </a:r>
              <a:r>
                <a:rPr lang="en-GB" sz="1200" baseline="0" dirty="0">
                  <a:solidFill>
                    <a:schemeClr val="bg1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 Martin Theobald</a:t>
              </a:r>
              <a:endParaRPr lang="en-US" sz="1200" dirty="0">
                <a:solidFill>
                  <a:schemeClr val="bg1"/>
                </a:solidFill>
                <a:latin typeface="Arial" pitchFamily="34" charset="0"/>
                <a:ea typeface="Tahoma" pitchFamily="34" charset="0"/>
                <a:cs typeface="Arial" pitchFamily="34" charset="0"/>
              </a:endParaRPr>
            </a:p>
          </p:txBody>
        </p:sp>
        <p:sp>
          <p:nvSpPr>
            <p:cNvPr id="18" name="Text Box 25"/>
            <p:cNvSpPr txBox="1">
              <a:spLocks noChangeArrowheads="1"/>
            </p:cNvSpPr>
            <p:nvPr userDrawn="1"/>
          </p:nvSpPr>
          <p:spPr bwMode="auto">
            <a:xfrm>
              <a:off x="8109314" y="6172200"/>
              <a:ext cx="185927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r>
                <a:rPr lang="en-GB" sz="1200" baseline="0" dirty="0">
                  <a:solidFill>
                    <a:schemeClr val="bg1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Summer 2018</a:t>
              </a:r>
              <a:r>
                <a:rPr lang="en-US" sz="1200" baseline="0" dirty="0">
                  <a:solidFill>
                    <a:schemeClr val="bg1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 </a:t>
              </a:r>
              <a:r>
                <a:rPr lang="en-US" sz="1200" dirty="0">
                  <a:solidFill>
                    <a:schemeClr val="bg1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 </a:t>
              </a:r>
            </a:p>
          </p:txBody>
        </p:sp>
      </p:grpSp>
      <p:sp>
        <p:nvSpPr>
          <p:cNvPr id="19" name="Text Box 22"/>
          <p:cNvSpPr txBox="1">
            <a:spLocks noChangeArrowheads="1"/>
          </p:cNvSpPr>
          <p:nvPr userDrawn="1"/>
        </p:nvSpPr>
        <p:spPr bwMode="auto">
          <a:xfrm>
            <a:off x="8696117" y="6629806"/>
            <a:ext cx="322263" cy="179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>
              <a:spcBef>
                <a:spcPct val="50000"/>
              </a:spcBef>
              <a:defRPr/>
            </a:pPr>
            <a:fld id="{5DA05101-CD90-4E31-9CF6-9C029D4B7A59}" type="slidenum">
              <a:rPr lang="en-US" sz="1200" smtClean="0">
                <a:solidFill>
                  <a:schemeClr val="bg1"/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pPr algn="r">
                <a:spcBef>
                  <a:spcPct val="50000"/>
                </a:spcBef>
                <a:defRPr/>
              </a:pPr>
              <a:t>‹#›</a:t>
            </a:fld>
            <a:endParaRPr lang="en-US" sz="1200" dirty="0">
              <a:latin typeface="Arial" pitchFamily="34" charset="0"/>
              <a:ea typeface="Tahoma" pitchFamily="34" charset="0"/>
              <a:cs typeface="Arial" pitchFamily="34" charset="0"/>
            </a:endParaRPr>
          </a:p>
        </p:txBody>
      </p:sp>
      <p:sp>
        <p:nvSpPr>
          <p:cNvPr id="22" name="Rechteck 8"/>
          <p:cNvSpPr/>
          <p:nvPr userDrawn="1"/>
        </p:nvSpPr>
        <p:spPr>
          <a:xfrm>
            <a:off x="0" y="6581001"/>
            <a:ext cx="9144000" cy="27699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55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/>
          </a:p>
        </p:txBody>
      </p:sp>
      <p:sp>
        <p:nvSpPr>
          <p:cNvPr id="23" name="Rechteck 8"/>
          <p:cNvSpPr/>
          <p:nvPr userDrawn="1"/>
        </p:nvSpPr>
        <p:spPr>
          <a:xfrm>
            <a:off x="0" y="6581001"/>
            <a:ext cx="9144000" cy="27699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55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/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0" y="6581001"/>
            <a:ext cx="9144000" cy="276999"/>
            <a:chOff x="-89807" y="6172200"/>
            <a:chExt cx="10058400" cy="276999"/>
          </a:xfrm>
        </p:grpSpPr>
        <p:sp>
          <p:nvSpPr>
            <p:cNvPr id="25" name="Text Box 25"/>
            <p:cNvSpPr txBox="1">
              <a:spLocks noChangeArrowheads="1"/>
            </p:cNvSpPr>
            <p:nvPr userDrawn="1"/>
          </p:nvSpPr>
          <p:spPr bwMode="auto">
            <a:xfrm>
              <a:off x="-89807" y="6172200"/>
              <a:ext cx="10058400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defRPr/>
              </a:pPr>
              <a:r>
                <a:rPr lang="de-DE" sz="1200" noProof="0" dirty="0">
                  <a:solidFill>
                    <a:schemeClr val="bg1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Big Data Analytics </a:t>
              </a:r>
              <a:r>
                <a:rPr lang="mr-IN" sz="1200" noProof="0" dirty="0">
                  <a:solidFill>
                    <a:schemeClr val="bg1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–</a:t>
              </a:r>
              <a:r>
                <a:rPr lang="de-DE" sz="1200" noProof="0" dirty="0">
                  <a:solidFill>
                    <a:schemeClr val="bg1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 Chapter</a:t>
              </a:r>
              <a:r>
                <a:rPr lang="de-DE" sz="1200" baseline="0" noProof="0" dirty="0">
                  <a:solidFill>
                    <a:schemeClr val="bg1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 7</a:t>
              </a:r>
              <a:endParaRPr lang="en-US" sz="1200" dirty="0">
                <a:solidFill>
                  <a:schemeClr val="bg1"/>
                </a:solidFill>
                <a:latin typeface="Arial" pitchFamily="34" charset="0"/>
                <a:ea typeface="Tahoma" pitchFamily="34" charset="0"/>
                <a:cs typeface="Arial" pitchFamily="34" charset="0"/>
              </a:endParaRPr>
            </a:p>
          </p:txBody>
        </p:sp>
        <p:sp>
          <p:nvSpPr>
            <p:cNvPr id="26" name="Text Box 25"/>
            <p:cNvSpPr txBox="1">
              <a:spLocks noChangeArrowheads="1"/>
            </p:cNvSpPr>
            <p:nvPr userDrawn="1"/>
          </p:nvSpPr>
          <p:spPr bwMode="auto">
            <a:xfrm>
              <a:off x="-89807" y="6172200"/>
              <a:ext cx="3581400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r>
                <a:rPr lang="en-GB" sz="1200" baseline="0" dirty="0" err="1">
                  <a:solidFill>
                    <a:schemeClr val="bg1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Prof.</a:t>
              </a:r>
              <a:r>
                <a:rPr lang="en-GB" sz="1200" baseline="0" dirty="0">
                  <a:solidFill>
                    <a:schemeClr val="bg1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 </a:t>
              </a:r>
              <a:r>
                <a:rPr lang="en-GB" sz="1200" baseline="0" dirty="0" err="1">
                  <a:solidFill>
                    <a:schemeClr val="bg1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Dr.</a:t>
              </a:r>
              <a:r>
                <a:rPr lang="en-GB" sz="1200" baseline="0" dirty="0">
                  <a:solidFill>
                    <a:schemeClr val="bg1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 Martin Theobald</a:t>
              </a:r>
              <a:endParaRPr lang="en-US" sz="1200" dirty="0">
                <a:solidFill>
                  <a:schemeClr val="bg1"/>
                </a:solidFill>
                <a:latin typeface="Arial" pitchFamily="34" charset="0"/>
                <a:ea typeface="Tahoma" pitchFamily="34" charset="0"/>
                <a:cs typeface="Arial" pitchFamily="34" charset="0"/>
              </a:endParaRPr>
            </a:p>
          </p:txBody>
        </p:sp>
      </p:grpSp>
      <p:sp>
        <p:nvSpPr>
          <p:cNvPr id="27" name="Text Box 22"/>
          <p:cNvSpPr txBox="1">
            <a:spLocks noChangeArrowheads="1"/>
          </p:cNvSpPr>
          <p:nvPr userDrawn="1"/>
        </p:nvSpPr>
        <p:spPr bwMode="auto">
          <a:xfrm>
            <a:off x="8534400" y="6629806"/>
            <a:ext cx="322263" cy="179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>
              <a:spcBef>
                <a:spcPct val="50000"/>
              </a:spcBef>
              <a:defRPr/>
            </a:pPr>
            <a:r>
              <a:rPr lang="en-US" sz="1000" dirty="0">
                <a:solidFill>
                  <a:schemeClr val="bg1"/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#</a:t>
            </a:r>
            <a:r>
              <a:rPr lang="en-US" sz="400" dirty="0">
                <a:solidFill>
                  <a:schemeClr val="bg1"/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 </a:t>
            </a:r>
            <a:fld id="{5DA05101-CD90-4E31-9CF6-9C029D4B7A59}" type="slidenum">
              <a:rPr lang="en-US" sz="1200" smtClean="0">
                <a:solidFill>
                  <a:schemeClr val="bg1"/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pPr algn="r">
                <a:spcBef>
                  <a:spcPct val="50000"/>
                </a:spcBef>
                <a:defRPr/>
              </a:pPr>
              <a:t>‹#›</a:t>
            </a:fld>
            <a:endParaRPr lang="en-US" sz="1200" dirty="0">
              <a:latin typeface="Arial" pitchFamily="34" charset="0"/>
              <a:ea typeface="Tahoma" pitchFamily="34" charset="0"/>
              <a:cs typeface="Arial" pitchFamily="34" charset="0"/>
            </a:endParaRPr>
          </a:p>
        </p:txBody>
      </p:sp>
      <p:sp>
        <p:nvSpPr>
          <p:cNvPr id="28" name="Text Box 25"/>
          <p:cNvSpPr txBox="1">
            <a:spLocks noChangeArrowheads="1"/>
          </p:cNvSpPr>
          <p:nvPr userDrawn="1"/>
        </p:nvSpPr>
        <p:spPr bwMode="auto">
          <a:xfrm>
            <a:off x="6477000" y="6581001"/>
            <a:ext cx="190500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GB" sz="1200" baseline="0" dirty="0">
                <a:solidFill>
                  <a:schemeClr val="bg1"/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Summer Semester 20</a:t>
            </a:r>
            <a:r>
              <a:rPr lang="en-US" sz="1200" baseline="0" dirty="0">
                <a:solidFill>
                  <a:schemeClr val="bg1"/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23</a:t>
            </a:r>
            <a:r>
              <a:rPr lang="en-US" sz="1200" dirty="0">
                <a:solidFill>
                  <a:schemeClr val="bg1"/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34505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11" r:id="rId2"/>
  </p:sldLayoutIdLst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1800" kern="1200">
          <a:solidFill>
            <a:srgbClr val="002060"/>
          </a:solidFill>
          <a:latin typeface="Arial" pitchFamily="34" charset="0"/>
          <a:ea typeface="Tahoma" pitchFamily="34" charset="0"/>
          <a:cs typeface="Arial" pitchFamily="34" charset="0"/>
        </a:defRPr>
      </a:lvl1pPr>
      <a:lvl2pPr algn="r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2pPr>
      <a:lvl3pPr algn="r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3pPr>
      <a:lvl4pPr algn="r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4pPr>
      <a:lvl5pPr algn="r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9pPr>
    </p:titleStyle>
    <p:bodyStyle>
      <a:lvl1pPr marL="273050" indent="-273050" algn="l" rtl="0" eaLnBrk="1" fontAlgn="base" hangingPunct="1">
        <a:spcBef>
          <a:spcPts val="600"/>
        </a:spcBef>
        <a:spcAft>
          <a:spcPct val="0"/>
        </a:spcAft>
        <a:buClr>
          <a:schemeClr val="accent1"/>
        </a:buClr>
        <a:buSzPct val="76000"/>
        <a:buFont typeface="Wingdings 3" pitchFamily="18" charset="2"/>
        <a:buChar char=""/>
        <a:defRPr sz="2000" kern="1200">
          <a:solidFill>
            <a:schemeClr val="tx1"/>
          </a:solidFill>
          <a:latin typeface="Arial" pitchFamily="34" charset="0"/>
          <a:ea typeface="Tahoma" pitchFamily="34" charset="0"/>
          <a:cs typeface="Arial" pitchFamily="34" charset="0"/>
        </a:defRPr>
      </a:lvl1pPr>
      <a:lvl2pPr marL="547688" indent="-273050" algn="l" rtl="0" eaLnBrk="1" fontAlgn="base" hangingPunct="1">
        <a:spcBef>
          <a:spcPts val="500"/>
        </a:spcBef>
        <a:spcAft>
          <a:spcPct val="0"/>
        </a:spcAft>
        <a:buClr>
          <a:schemeClr val="accent2"/>
        </a:buClr>
        <a:buSzPct val="76000"/>
        <a:buFont typeface="Wingdings 3" pitchFamily="18" charset="2"/>
        <a:buChar char=""/>
        <a:defRPr sz="1800" kern="1200">
          <a:solidFill>
            <a:schemeClr val="tx2"/>
          </a:solidFill>
          <a:latin typeface="Arial" pitchFamily="34" charset="0"/>
          <a:ea typeface="Tahoma" pitchFamily="34" charset="0"/>
          <a:cs typeface="Arial" pitchFamily="34" charset="0"/>
        </a:defRPr>
      </a:lvl2pPr>
      <a:lvl3pPr marL="822325" indent="-228600" algn="l" rtl="0" eaLnBrk="1" fontAlgn="base" hangingPunct="1">
        <a:spcBef>
          <a:spcPts val="500"/>
        </a:spcBef>
        <a:spcAft>
          <a:spcPct val="0"/>
        </a:spcAft>
        <a:buClr>
          <a:srgbClr val="BCBCBC"/>
        </a:buClr>
        <a:buSzPct val="76000"/>
        <a:buFont typeface="Wingdings 3" pitchFamily="18" charset="2"/>
        <a:buChar char=""/>
        <a:defRPr sz="1600" kern="1200">
          <a:solidFill>
            <a:schemeClr val="tx1"/>
          </a:solidFill>
          <a:latin typeface="Arial" pitchFamily="34" charset="0"/>
          <a:ea typeface="Tahoma" pitchFamily="34" charset="0"/>
          <a:cs typeface="Arial" pitchFamily="34" charset="0"/>
        </a:defRPr>
      </a:lvl3pPr>
      <a:lvl4pPr marL="1096963" indent="-228600" algn="l" rtl="0" eaLnBrk="1" fontAlgn="base" hangingPunct="1">
        <a:spcBef>
          <a:spcPts val="400"/>
        </a:spcBef>
        <a:spcAft>
          <a:spcPct val="0"/>
        </a:spcAft>
        <a:buClr>
          <a:srgbClr val="8BA2B4"/>
        </a:buClr>
        <a:buSzPct val="70000"/>
        <a:buFont typeface="Wingdings" charset="2"/>
        <a:buChar char=""/>
        <a:defRPr sz="1400" kern="1200">
          <a:solidFill>
            <a:schemeClr val="tx1"/>
          </a:solidFill>
          <a:latin typeface="Arial" pitchFamily="34" charset="0"/>
          <a:ea typeface="Tahoma" pitchFamily="34" charset="0"/>
          <a:cs typeface="Arial" pitchFamily="34" charset="0"/>
        </a:defRPr>
      </a:lvl4pPr>
      <a:lvl5pPr marL="1371600" indent="-228600" algn="l" rtl="0" eaLnBrk="1" fontAlgn="base" hangingPunct="1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charset="2"/>
        <a:buChar char=""/>
        <a:defRPr sz="1200" kern="1200">
          <a:solidFill>
            <a:schemeClr val="tx1"/>
          </a:solidFill>
          <a:latin typeface="Arial" pitchFamily="34" charset="0"/>
          <a:ea typeface="Tahoma" pitchFamily="34" charset="0"/>
          <a:cs typeface="Arial" pitchFamily="34" charset="0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hyperlink" Target="http://geojson.io/#map=12/40.6097/-74.0657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dresmh.com/nyctaxitrips/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openxmlformats.org/officeDocument/2006/relationships/hyperlink" Target="http://chriswhong.github.io/nyctaxi/" TargetMode="External"/><Relationship Id="rId5" Type="http://schemas.openxmlformats.org/officeDocument/2006/relationships/hyperlink" Target="https://github.com/haghard/streams-recipes/blob/master/nyc-borough-boundaries-polygon.geojson" TargetMode="External"/><Relationship Id="rId4" Type="http://schemas.openxmlformats.org/officeDocument/2006/relationships/hyperlink" Target="https://github.com/haghard/streams-recipes/blob/master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228600" y="3392507"/>
            <a:ext cx="70103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charset="0"/>
                <a:ea typeface="Arial" charset="0"/>
                <a:cs typeface="Arial" charset="0"/>
              </a:rPr>
              <a:t>Following</a:t>
            </a:r>
            <a:r>
              <a:rPr lang="en-US" sz="2000">
                <a:latin typeface="Arial" charset="0"/>
                <a:ea typeface="Arial" charset="0"/>
                <a:cs typeface="Arial" charset="0"/>
              </a:rPr>
              <a:t>: [3] </a:t>
            </a:r>
            <a:r>
              <a:rPr lang="mr-IN" sz="2000" dirty="0">
                <a:latin typeface="Arial" charset="0"/>
                <a:ea typeface="Arial" charset="0"/>
                <a:cs typeface="Arial" charset="0"/>
              </a:rPr>
              <a:t>"</a:t>
            </a:r>
            <a:r>
              <a:rPr lang="en-US" sz="2000" b="1" dirty="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rPr>
              <a:t>Advanced Analytics with Spark</a:t>
            </a:r>
            <a:r>
              <a:rPr lang="mr-IN" sz="2000" dirty="0">
                <a:latin typeface="Arial" charset="0"/>
                <a:ea typeface="Arial" charset="0"/>
                <a:cs typeface="Arial" charset="0"/>
              </a:rPr>
              <a:t>"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, Chapter 8</a:t>
            </a:r>
          </a:p>
          <a:p>
            <a:endParaRPr lang="en-US" sz="2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8600" y="5105400"/>
            <a:ext cx="6263510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  <a:latin typeface="Arial" pitchFamily="34" charset="0"/>
                <a:cs typeface="Arial" pitchFamily="34" charset="0"/>
              </a:rPr>
              <a:t>Prof. Dr. Martin Theobald</a:t>
            </a:r>
          </a:p>
          <a:p>
            <a:r>
              <a:rPr lang="en-US" sz="2000" b="1" dirty="0">
                <a:solidFill>
                  <a:srgbClr val="002060"/>
                </a:solidFill>
                <a:latin typeface="Arial" pitchFamily="34" charset="0"/>
                <a:cs typeface="Arial" pitchFamily="34" charset="0"/>
              </a:rPr>
              <a:t>Faculty of Science, Technology &amp; Communication</a:t>
            </a:r>
          </a:p>
          <a:p>
            <a:r>
              <a:rPr lang="en-US" sz="2000" b="1" dirty="0">
                <a:solidFill>
                  <a:srgbClr val="002060"/>
                </a:solidFill>
                <a:latin typeface="Arial" pitchFamily="34" charset="0"/>
                <a:cs typeface="Arial" pitchFamily="34" charset="0"/>
              </a:rPr>
              <a:t>University of Luxembourg</a:t>
            </a:r>
          </a:p>
        </p:txBody>
      </p:sp>
      <p:pic>
        <p:nvPicPr>
          <p:cNvPr id="7" name="Picture 6" descr="UNI_logo_quadri_def.pdf"/>
          <p:cNvPicPr>
            <a:picLocks noChangeAspect="1"/>
          </p:cNvPicPr>
          <p:nvPr/>
        </p:nvPicPr>
        <p:blipFill>
          <a:blip r:embed="rId3"/>
          <a:srcRect l="24471" t="27051" r="21988" b="29129"/>
          <a:stretch>
            <a:fillRect/>
          </a:stretch>
        </p:blipFill>
        <p:spPr>
          <a:xfrm>
            <a:off x="7162800" y="4998403"/>
            <a:ext cx="1812472" cy="141432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flipH="1">
            <a:off x="228600" y="2438400"/>
            <a:ext cx="8153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Arial" charset="0"/>
                <a:ea typeface="Arial" charset="0"/>
                <a:cs typeface="Arial" charset="0"/>
              </a:rPr>
              <a:t>Chapter 7: </a:t>
            </a: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Geospatial, Temporal &amp; Streaming Data Analysis</a:t>
            </a:r>
          </a:p>
        </p:txBody>
      </p:sp>
    </p:spTree>
    <p:extLst>
      <p:ext uri="{BB962C8B-B14F-4D97-AF65-F5344CB8AC3E}">
        <p14:creationId xmlns:p14="http://schemas.microsoft.com/office/powerpoint/2010/main" val="1964504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spray</a:t>
            </a:r>
            <a:r>
              <a:rPr lang="en-US" dirty="0"/>
              <a:t> package provides a commonly used API for the </a:t>
            </a:r>
            <a:r>
              <a:rPr lang="en-US" b="1" dirty="0" err="1">
                <a:solidFill>
                  <a:srgbClr val="002060"/>
                </a:solidFill>
              </a:rPr>
              <a:t>GeoJSON</a:t>
            </a:r>
            <a:r>
              <a:rPr lang="en-US" b="1" dirty="0">
                <a:solidFill>
                  <a:srgbClr val="002060"/>
                </a:solidFill>
              </a:rPr>
              <a:t> standard</a:t>
            </a:r>
            <a:r>
              <a:rPr lang="en-US" dirty="0"/>
              <a:t>:</a:t>
            </a:r>
          </a:p>
          <a:p>
            <a:endParaRPr lang="en-US" sz="4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import </a:t>
            </a:r>
            <a:r>
              <a:rPr lang="en-US" sz="18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spray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sz="18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json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sz="18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JsValue</a:t>
            </a:r>
            <a:endParaRPr lang="en-US" sz="1800" dirty="0">
              <a:solidFill>
                <a:srgbClr val="C0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2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case class Feature(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id: Option[</a:t>
            </a:r>
            <a:r>
              <a:rPr lang="en-US" sz="18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JsValue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],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properties: Map[String,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JsValue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],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geometry: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RichGeometry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apply(property: String) = properties(property)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get(property: String) =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properties.get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(property) }</a:t>
            </a:r>
          </a:p>
          <a:p>
            <a:pPr marL="0" indent="0">
              <a:buNone/>
            </a:pPr>
            <a:endParaRPr lang="en-US" sz="12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/>
              <a:t>Polygons are encoded in </a:t>
            </a:r>
            <a:r>
              <a:rPr lang="en-US" dirty="0" err="1"/>
              <a:t>GeoJson</a:t>
            </a:r>
            <a:r>
              <a:rPr lang="en-US" dirty="0"/>
              <a:t> as so-called </a:t>
            </a:r>
            <a:r>
              <a:rPr lang="en-US" b="1" dirty="0">
                <a:solidFill>
                  <a:srgbClr val="002060"/>
                </a:solidFill>
              </a:rPr>
              <a:t>feature collections</a:t>
            </a:r>
            <a:r>
              <a:rPr lang="en-US" dirty="0"/>
              <a:t>:</a:t>
            </a:r>
          </a:p>
          <a:p>
            <a:endParaRPr lang="en-US" sz="4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case class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FeatureCollection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(features: Array[Feature])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extends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IndexedSeq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[Feature]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apply(index: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 = features(index)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length =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features.length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}  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GeoJSON</a:t>
            </a:r>
            <a:r>
              <a:rPr lang="en-US" dirty="0"/>
              <a:t> API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0290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>
          <a:xfrm>
            <a:off x="228600" y="838201"/>
            <a:ext cx="8686800" cy="5638799"/>
          </a:xfrm>
        </p:spPr>
        <p:txBody>
          <a:bodyPr/>
          <a:lstStyle/>
          <a:p>
            <a:r>
              <a:rPr lang="en-US" dirty="0"/>
              <a:t>Polygons are encoded in </a:t>
            </a:r>
            <a:r>
              <a:rPr lang="en-US" dirty="0" err="1"/>
              <a:t>GeoJson</a:t>
            </a:r>
            <a:r>
              <a:rPr lang="en-US" dirty="0"/>
              <a:t> as so-called </a:t>
            </a:r>
            <a:r>
              <a:rPr lang="en-US" b="1" dirty="0">
                <a:solidFill>
                  <a:srgbClr val="002060"/>
                </a:solidFill>
              </a:rPr>
              <a:t>feature collections</a:t>
            </a:r>
            <a:r>
              <a:rPr lang="en-US" dirty="0"/>
              <a:t>:</a:t>
            </a:r>
          </a:p>
          <a:p>
            <a:endParaRPr lang="en-US" sz="4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case class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FeatureCollection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(features: Array[Feature])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extends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IndexedSeq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[Feature]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apply(index: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 = features(index)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length =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features.length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}  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GeoJSON</a:t>
            </a:r>
            <a:r>
              <a:rPr lang="en-US" dirty="0"/>
              <a:t> API (example)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4F942C-8CF8-4A5F-B9FA-F2C1509A0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705" y="2819400"/>
            <a:ext cx="7992590" cy="353426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67766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implicit object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FeatureJsonFormat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extends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RootJsonFormat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[Feature]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write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(f: Feature) =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buf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scala.collection.mutable.ArrayBuffer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type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-&gt;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JsString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Feature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),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properties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-&gt;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JsObject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f.properties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),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geometry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-&gt;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f.geometry.toJson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f.id.foreach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(v =&gt; {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buf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+= 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id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-&gt; v})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JsObject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buf.toMap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 } }</a:t>
            </a:r>
          </a:p>
          <a:p>
            <a:pPr marL="0" indent="0">
              <a:buNone/>
            </a:pPr>
            <a:endParaRPr lang="en-US" sz="12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read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(value: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JsValue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 =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jso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value.asJsObject</a:t>
            </a:r>
            <a:endParaRPr lang="en-US" sz="18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id =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jso.fields.get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id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properties =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jso.fields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properties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).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asJsObject.fields</a:t>
            </a:r>
            <a:endParaRPr lang="en-US" sz="18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geometry =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jso.fields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geometry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).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convertTo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RichGeometry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]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Feature(id, properties, geometry) }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and Writing a Collection of </a:t>
            </a:r>
            <a:r>
              <a:rPr lang="en-US" dirty="0" err="1"/>
              <a:t>GeoJSON</a:t>
            </a:r>
            <a:r>
              <a:rPr lang="en-US" dirty="0"/>
              <a:t> Objects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43353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Based on the </a:t>
            </a:r>
            <a:r>
              <a:rPr lang="en-US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esri</a:t>
            </a:r>
            <a:r>
              <a:rPr lang="en-US" dirty="0"/>
              <a:t> geometric and </a:t>
            </a:r>
            <a:r>
              <a:rPr lang="en-US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nscala</a:t>
            </a:r>
            <a:r>
              <a:rPr lang="en-US" dirty="0"/>
              <a:t> date/time packages, we now define a </a:t>
            </a:r>
            <a:r>
              <a:rPr lang="en-US" b="1" dirty="0">
                <a:solidFill>
                  <a:srgbClr val="002060"/>
                </a:solidFill>
              </a:rPr>
              <a:t>custom data structure </a:t>
            </a:r>
            <a:r>
              <a:rPr lang="en-US" dirty="0"/>
              <a:t>for our taxi trips:</a:t>
            </a:r>
          </a:p>
          <a:p>
            <a:endParaRPr lang="en-US" sz="2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import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com.esri.core.geometry.Point</a:t>
            </a:r>
            <a:endParaRPr lang="en-US" sz="18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import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com.github.nscala_time.time.Imports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._</a:t>
            </a:r>
          </a:p>
          <a:p>
            <a:pPr marL="0" indent="0">
              <a:buNone/>
            </a:pPr>
            <a:endParaRPr lang="en-US" sz="2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case class </a:t>
            </a:r>
            <a:r>
              <a:rPr lang="en-US" sz="18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TaxiTrip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pickupTime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: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DateTime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dropoffTime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: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DateTime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pickupLoc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: Point,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dropoffLoc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: Point)</a:t>
            </a:r>
          </a:p>
          <a:p>
            <a:pPr marL="0" indent="0">
              <a:buNone/>
            </a:pPr>
            <a:endParaRPr lang="en-US" sz="2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/>
              <a:t>The parser for the specific date/time format used in the taxi data: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formatter = new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SimpleDateFormat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yyyy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-MM-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dd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HH:mm:ss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endParaRPr lang="en-US" sz="2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/>
              <a:t>And finally a GPS coordinate is parsed from two input strings: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point(longitude: String, latitude: String): Point =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new Point(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longitude.toDouble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latitude.toDouble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 }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Geospatial Data Structure for the Taxi-Trip Data Set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68307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sz="1800" dirty="0">
                <a:latin typeface="Arial" charset="0"/>
                <a:ea typeface="Arial" charset="0"/>
                <a:cs typeface="Arial" charset="0"/>
              </a:rPr>
              <a:t>The 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parse 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function extracts all the information we need capture taxi drivers and their trip data from each line of the CSV file:</a:t>
            </a:r>
          </a:p>
          <a:p>
            <a:endParaRPr lang="en-US" sz="12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parse(line: String): (String,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TaxiTrip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 =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fields =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line.split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license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fields(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pickupTime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new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DateTime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formatter.parse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(fields(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5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)))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dropoffTime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new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DateTime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formatter.parse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(fields(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6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)))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pickupLoc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point(fields(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10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), fields(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11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dropoffLoc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point(fields(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12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), fields(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13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trip =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TaxTrip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pickupTime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dropoffTime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pickupLoc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, 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dropoffLoc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(license, trip) }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Parse the Taxi-Trip Data Set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32566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Either[left, right]</a:t>
            </a:r>
            <a:r>
              <a:rPr lang="en-US" dirty="0"/>
              <a:t> provides an interesting mechanism in Scala to </a:t>
            </a:r>
            <a:r>
              <a:rPr lang="en-US" b="1" dirty="0">
                <a:solidFill>
                  <a:srgbClr val="002060"/>
                </a:solidFill>
              </a:rPr>
              <a:t>split</a:t>
            </a:r>
            <a:r>
              <a:rPr lang="en-US" dirty="0"/>
              <a:t> the output of a function </a:t>
            </a:r>
            <a:r>
              <a:rPr lang="en-US" b="1" dirty="0">
                <a:solidFill>
                  <a:srgbClr val="002060"/>
                </a:solidFill>
              </a:rPr>
              <a:t>into two disjoint sets</a:t>
            </a:r>
            <a:r>
              <a:rPr lang="en-US" dirty="0"/>
              <a:t>. These are initialized from the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Left</a:t>
            </a:r>
            <a:r>
              <a:rPr lang="en-US" dirty="0"/>
              <a:t> and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Right</a:t>
            </a:r>
            <a:r>
              <a:rPr lang="en-US" dirty="0"/>
              <a:t> constructors.</a:t>
            </a:r>
          </a:p>
          <a:p>
            <a:endParaRPr lang="en-US" sz="1200" dirty="0"/>
          </a:p>
          <a:p>
            <a:r>
              <a:rPr lang="en-US" dirty="0"/>
              <a:t>We can employ this as a wrapper for our actual parse function to debug interactively inspect and possibly debug mistakes in the CSV data. </a:t>
            </a:r>
          </a:p>
          <a:p>
            <a:endParaRPr lang="en-US" sz="4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safe[S, T](f: S =&gt; T): S =&gt; 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Either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[T, (S, Exception)] =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new Function[S, Either[T, (S, Exception)]] with Serializable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apply(s: S): Either[T, (S, Exception)] =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  try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     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Left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(f(s))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  } catch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     case e: Exception =&gt; 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Right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((s, e))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 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} } }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Interactively Analyze Invalid Records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05124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Now we may finally read the taxi data from the CSV file into an RDD (</a:t>
            </a:r>
            <a:r>
              <a:rPr lang="en-US" b="1" dirty="0"/>
              <a:t>Resilient Distributed Dataset</a:t>
            </a:r>
            <a:r>
              <a:rPr lang="en-US" dirty="0"/>
              <a:t>) by using the regular line-by-line input format:</a:t>
            </a:r>
          </a:p>
          <a:p>
            <a:endParaRPr lang="en-US" sz="4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taxiRaw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sc.</a:t>
            </a:r>
            <a:r>
              <a:rPr lang="en-US" sz="18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textFile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./path-to-taxi-trip-data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taxiHead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taxiRaw.take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(10)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taxiHead.foreach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println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endParaRPr lang="en-US" sz="1200" dirty="0"/>
          </a:p>
          <a:p>
            <a:r>
              <a:rPr lang="en-US" dirty="0"/>
              <a:t>This first RDD is transformed into a second RDD using the safe parsing function:</a:t>
            </a:r>
          </a:p>
          <a:p>
            <a:endParaRPr lang="en-US" sz="4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safeParse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safe(parse)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taxiParsed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taxiRaw.map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safeParse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taxiParsed.cache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endParaRPr lang="en-US" sz="1200" dirty="0"/>
          </a:p>
          <a:p>
            <a:r>
              <a:rPr lang="en-US" dirty="0"/>
              <a:t>And inspect the good vs. the bad (i.e., erroneous) tuples:</a:t>
            </a:r>
          </a:p>
          <a:p>
            <a:endParaRPr lang="en-US" sz="4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taxiParsed.map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(_.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isLeft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).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countByValue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().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foreach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println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Wrapper for Safe Parsing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16519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We need two steps to </a:t>
            </a:r>
            <a:r>
              <a:rPr lang="en-US" b="1" dirty="0">
                <a:solidFill>
                  <a:srgbClr val="002060"/>
                </a:solidFill>
              </a:rPr>
              <a:t>filter the out the bad tuples </a:t>
            </a:r>
            <a:r>
              <a:rPr lang="en-US" dirty="0"/>
              <a:t>from the RDD with all parsed tuples:</a:t>
            </a:r>
          </a:p>
          <a:p>
            <a:endParaRPr lang="en-US" sz="2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taxiBad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taxiParsed.filter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(_.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isRight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).map(_.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right.get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endParaRPr lang="en-US" sz="2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taxiBad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taxiParsed.collect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case t if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t.isRight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=&gt;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t.right.get</a:t>
            </a:r>
            <a:endParaRPr lang="en-US" sz="18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is-I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})</a:t>
            </a:r>
          </a:p>
          <a:p>
            <a:endParaRPr lang="is-IS" dirty="0"/>
          </a:p>
          <a:p>
            <a:r>
              <a:rPr lang="is-IS" dirty="0"/>
              <a:t>And inspect the bad tuples (these are actually not too many):</a:t>
            </a:r>
          </a:p>
          <a:p>
            <a:endParaRPr lang="is-IS" sz="2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taxiBad.collect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().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foreach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println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Bad Records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1009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2060"/>
                </a:solidFill>
              </a:rPr>
              <a:t>good tuples are kept and also cached </a:t>
            </a:r>
            <a:r>
              <a:rPr lang="en-US" dirty="0"/>
              <a:t>for further processing:</a:t>
            </a:r>
          </a:p>
          <a:p>
            <a:endParaRPr lang="en-US" sz="2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taxiGood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taxiParsed.collect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case t if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t.isLeft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=&gt;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t.left.get</a:t>
            </a:r>
            <a:endParaRPr lang="en-US" sz="18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})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taxiGood.cache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endParaRPr lang="en-US" sz="1200" dirty="0"/>
          </a:p>
          <a:p>
            <a:r>
              <a:rPr lang="en-US" dirty="0"/>
              <a:t>The further inspect the good tuples for </a:t>
            </a:r>
            <a:r>
              <a:rPr lang="en-US" b="1" dirty="0">
                <a:solidFill>
                  <a:srgbClr val="002060"/>
                </a:solidFill>
              </a:rPr>
              <a:t>unusual trip durations</a:t>
            </a:r>
            <a:r>
              <a:rPr lang="en-US" dirty="0"/>
              <a:t>:</a:t>
            </a:r>
          </a:p>
          <a:p>
            <a:endParaRPr lang="en-US" sz="2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import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org.joda.time.Duration</a:t>
            </a:r>
            <a:endParaRPr lang="en-US" sz="18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2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getHours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(trip: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TaxiTrip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): Long =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d = new Duration(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trip.pickupTime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trip.dropoffTime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d.getStandardHours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}</a:t>
            </a:r>
          </a:p>
          <a:p>
            <a:pPr marL="0" indent="0">
              <a:buNone/>
            </a:pPr>
            <a:endParaRPr lang="en-US" sz="2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taxiGood.values.map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getHours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).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countByValue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().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toList.sorted.foreach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println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Good Records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43003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D7E232-C999-4EDF-BF69-C9024B6ED6F4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228600" y="1778740"/>
            <a:ext cx="8686800" cy="375772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A9EA1F2-B51B-468B-82B9-A3FAAF512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Good Records</a:t>
            </a:r>
          </a:p>
        </p:txBody>
      </p:sp>
    </p:spTree>
    <p:extLst>
      <p:ext uri="{BB962C8B-B14F-4D97-AF65-F5344CB8AC3E}">
        <p14:creationId xmlns:p14="http://schemas.microsoft.com/office/powerpoint/2010/main" val="1703416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>
          <a:xfrm>
            <a:off x="228600" y="838201"/>
            <a:ext cx="8915400" cy="5714999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2060"/>
                </a:solidFill>
              </a:rPr>
              <a:t>Spatial data </a:t>
            </a:r>
            <a:r>
              <a:rPr lang="en-US" dirty="0"/>
              <a:t>is a form of multidimensional data in which some – typically a few – attributes denote annotations over a continuous (spatial) domain. Most common such annotations are:</a:t>
            </a:r>
          </a:p>
          <a:p>
            <a:r>
              <a:rPr lang="en-US" b="1" dirty="0">
                <a:solidFill>
                  <a:srgbClr val="002060"/>
                </a:solidFill>
              </a:rPr>
              <a:t>Temporal</a:t>
            </a:r>
            <a:r>
              <a:rPr lang="en-US" dirty="0"/>
              <a:t>: 1d annotations (</a:t>
            </a:r>
            <a:r>
              <a:rPr lang="en-US" i="1" dirty="0"/>
              <a:t>time points </a:t>
            </a:r>
            <a:r>
              <a:rPr lang="en-US" dirty="0"/>
              <a:t>where a series of consecutive measurements from the same source are then called a </a:t>
            </a:r>
            <a:r>
              <a:rPr lang="mr-IN" dirty="0"/>
              <a:t>"</a:t>
            </a:r>
            <a:r>
              <a:rPr lang="en-US" b="1" dirty="0">
                <a:solidFill>
                  <a:srgbClr val="002060"/>
                </a:solidFill>
              </a:rPr>
              <a:t>session</a:t>
            </a:r>
            <a:r>
              <a:rPr lang="mr-IN" dirty="0"/>
              <a:t>"</a:t>
            </a:r>
            <a:r>
              <a:rPr lang="en-US" dirty="0"/>
              <a:t> or a </a:t>
            </a:r>
            <a:r>
              <a:rPr lang="mr-IN" dirty="0"/>
              <a:t>"</a:t>
            </a:r>
            <a:r>
              <a:rPr lang="en-US" b="1" dirty="0">
                <a:solidFill>
                  <a:srgbClr val="002060"/>
                </a:solidFill>
              </a:rPr>
              <a:t>time-series</a:t>
            </a:r>
            <a:r>
              <a:rPr lang="mr-IN" dirty="0"/>
              <a:t>"</a:t>
            </a:r>
            <a:r>
              <a:rPr lang="en-US" dirty="0"/>
              <a:t>)</a:t>
            </a:r>
          </a:p>
          <a:p>
            <a:r>
              <a:rPr lang="en-US" b="1" dirty="0">
                <a:solidFill>
                  <a:srgbClr val="002060"/>
                </a:solidFill>
              </a:rPr>
              <a:t>Geographic</a:t>
            </a:r>
            <a:r>
              <a:rPr lang="en-US" dirty="0"/>
              <a:t>: mostly 2d (</a:t>
            </a:r>
            <a:r>
              <a:rPr lang="en-US" i="1" dirty="0"/>
              <a:t>latitude</a:t>
            </a:r>
            <a:r>
              <a:rPr lang="en-US" dirty="0"/>
              <a:t>/</a:t>
            </a:r>
            <a:r>
              <a:rPr lang="en-US" i="1" dirty="0"/>
              <a:t>longitude</a:t>
            </a:r>
            <a:r>
              <a:rPr lang="en-US" dirty="0"/>
              <a:t> pairs as in the </a:t>
            </a:r>
            <a:r>
              <a:rPr lang="en-US" b="1" dirty="0">
                <a:solidFill>
                  <a:srgbClr val="002060"/>
                </a:solidFill>
              </a:rPr>
              <a:t>GIS</a:t>
            </a:r>
            <a:r>
              <a:rPr lang="en-US" dirty="0"/>
              <a:t> and </a:t>
            </a:r>
            <a:r>
              <a:rPr lang="en-US" b="1" dirty="0" err="1">
                <a:solidFill>
                  <a:srgbClr val="002060"/>
                </a:solidFill>
              </a:rPr>
              <a:t>GeoJSON</a:t>
            </a:r>
            <a:r>
              <a:rPr lang="en-US" b="1" dirty="0">
                <a:solidFill>
                  <a:srgbClr val="002060"/>
                </a:solidFill>
              </a:rPr>
              <a:t> </a:t>
            </a:r>
            <a:r>
              <a:rPr lang="en-US" dirty="0"/>
              <a:t>standards), perhaps 3d annotations (plus </a:t>
            </a:r>
            <a:r>
              <a:rPr lang="en-US" i="1" dirty="0"/>
              <a:t>elevation</a:t>
            </a:r>
            <a:r>
              <a:rPr lang="en-US" dirty="0"/>
              <a:t> as in the </a:t>
            </a:r>
            <a:r>
              <a:rPr lang="en-US" b="1" dirty="0">
                <a:solidFill>
                  <a:srgbClr val="002060"/>
                </a:solidFill>
              </a:rPr>
              <a:t>GPS</a:t>
            </a:r>
            <a:r>
              <a:rPr lang="en-US" dirty="0"/>
              <a:t> standard)</a:t>
            </a:r>
          </a:p>
          <a:p>
            <a:pPr marL="0" indent="0">
              <a:buNone/>
            </a:pPr>
            <a:r>
              <a:rPr lang="en-US" dirty="0"/>
              <a:t>The most common mathematical representation for multidimensional data points is the </a:t>
            </a:r>
            <a:r>
              <a:rPr lang="en-US" b="1" dirty="0">
                <a:solidFill>
                  <a:srgbClr val="002060"/>
                </a:solidFill>
              </a:rPr>
              <a:t>Euclidian space </a:t>
            </a:r>
            <a:r>
              <a:rPr lang="en-US" dirty="0"/>
              <a:t>with </a:t>
            </a:r>
            <a:r>
              <a:rPr lang="en-US" b="1" dirty="0">
                <a:solidFill>
                  <a:srgbClr val="002060"/>
                </a:solidFill>
              </a:rPr>
              <a:t>Euclidian distance </a:t>
            </a:r>
            <a:r>
              <a:rPr lang="en-US" dirty="0"/>
              <a:t>as distance metric: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Temporal &amp; Spatial Data?</a:t>
            </a:r>
          </a:p>
        </p:txBody>
      </p:sp>
      <p:pic>
        <p:nvPicPr>
          <p:cNvPr id="5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4648200"/>
            <a:ext cx="3044825" cy="1223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17125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sz="1800" dirty="0"/>
              <a:t>Suspicious taxi trips are those that have a </a:t>
            </a:r>
            <a:r>
              <a:rPr lang="en-US" sz="1800" b="1" dirty="0">
                <a:solidFill>
                  <a:srgbClr val="002060"/>
                </a:solidFill>
              </a:rPr>
              <a:t>negative trip time </a:t>
            </a:r>
            <a:r>
              <a:rPr lang="en-US" sz="1800" dirty="0"/>
              <a:t>or that take </a:t>
            </a:r>
            <a:r>
              <a:rPr lang="en-US" sz="1800" b="1" dirty="0">
                <a:solidFill>
                  <a:srgbClr val="002060"/>
                </a:solidFill>
              </a:rPr>
              <a:t>more than 3 hours </a:t>
            </a:r>
            <a:r>
              <a:rPr lang="en-US" sz="1800" dirty="0"/>
              <a:t>(at least for NYC circumstances). The remaining ones are kept in a third RDD: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taxiClean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taxiGood.filter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case 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lic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, trip) =&gt;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hrs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hours(trip)</a:t>
            </a:r>
          </a:p>
          <a:p>
            <a:pPr marL="0" indent="0">
              <a:buNone/>
            </a:pPr>
            <a:r>
              <a:rPr lang="hr-HR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0 &lt;= hrs &amp;&amp; hrs &lt; 3}}</a:t>
            </a:r>
            <a:endParaRPr lang="en-US" sz="18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Out Meaningless Records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AE295D-3955-4CBE-B099-17F13CF05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3200400"/>
            <a:ext cx="8735644" cy="3276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72614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err="1"/>
              <a:t>GeoJSON</a:t>
            </a:r>
            <a:r>
              <a:rPr lang="en-US" dirty="0"/>
              <a:t> objects are first loaded from a file </a:t>
            </a:r>
            <a:r>
              <a:rPr lang="is-IS" dirty="0"/>
              <a:t>…</a:t>
            </a:r>
            <a:endParaRPr lang="en-US" dirty="0"/>
          </a:p>
          <a:p>
            <a:endParaRPr lang="en-US" sz="4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geojson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scala.io.Source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.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fromFile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./</a:t>
            </a:r>
            <a:r>
              <a:rPr lang="en-US" sz="1800" dirty="0" err="1">
                <a:solidFill>
                  <a:srgbClr val="C00000"/>
                </a:solidFill>
              </a:rPr>
              <a:t>nyc</a:t>
            </a:r>
            <a:r>
              <a:rPr lang="en-US" sz="1800" dirty="0">
                <a:solidFill>
                  <a:srgbClr val="C00000"/>
                </a:solidFill>
              </a:rPr>
              <a:t>-borough-boundaries-</a:t>
            </a:r>
            <a:r>
              <a:rPr lang="en-US" sz="1800" dirty="0" err="1">
                <a:solidFill>
                  <a:srgbClr val="C00000"/>
                </a:solidFill>
              </a:rPr>
              <a:t>polygon.geojson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).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mkString</a:t>
            </a:r>
            <a:endParaRPr lang="en-US" sz="18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en-US" sz="1200" dirty="0"/>
          </a:p>
          <a:p>
            <a:r>
              <a:rPr lang="en-US" dirty="0"/>
              <a:t>... and can then very conveniently be parsed directly via the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spray</a:t>
            </a:r>
            <a:r>
              <a:rPr lang="en-US" dirty="0"/>
              <a:t> API:</a:t>
            </a:r>
          </a:p>
          <a:p>
            <a:endParaRPr lang="en-US" sz="4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import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com.cloudera.science.geojson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._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import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GeoJsonProtocol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._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import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spray.json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._</a:t>
            </a:r>
          </a:p>
          <a:p>
            <a:pPr marL="0" indent="0">
              <a:buNone/>
            </a:pPr>
            <a:endParaRPr lang="en-US" sz="2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features =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geojson.</a:t>
            </a:r>
            <a:r>
              <a:rPr lang="en-US" sz="18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parseJson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.convertTo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FeatureCollection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]</a:t>
            </a:r>
          </a:p>
          <a:p>
            <a:endParaRPr lang="en-US" sz="1200" dirty="0"/>
          </a:p>
          <a:p>
            <a:r>
              <a:rPr lang="en-US" dirty="0"/>
              <a:t>Let</a:t>
            </a:r>
            <a:r>
              <a:rPr lang="mr-IN" dirty="0"/>
              <a:t>'</a:t>
            </a:r>
            <a:r>
              <a:rPr lang="en-US" dirty="0"/>
              <a:t>s test our new geometry function to look up the borough of a given query point:</a:t>
            </a:r>
          </a:p>
          <a:p>
            <a:endParaRPr lang="en-US" sz="4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p = new Point(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-73.994499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40.75066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borough =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features.find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(f =&gt;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f.geometry.contains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(p))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Geospatial Data Analysis: Load the NYC Boroughs Geometry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13341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>
          <a:xfrm>
            <a:off x="228600" y="762000"/>
            <a:ext cx="8686800" cy="5791200"/>
          </a:xfrm>
        </p:spPr>
        <p:txBody>
          <a:bodyPr/>
          <a:lstStyle/>
          <a:p>
            <a:r>
              <a:rPr lang="en-US" sz="1600" dirty="0">
                <a:latin typeface="Arial" charset="0"/>
                <a:ea typeface="Arial" charset="0"/>
                <a:cs typeface="Arial" charset="0"/>
              </a:rPr>
              <a:t>Next, we will store the polygons captured by the feature collections and map them to their borough names (such as Queens, Brooklyn, etc.).</a:t>
            </a:r>
            <a:endParaRPr lang="en-US" sz="16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areaSortedFeatures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features.sortBy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(f =&gt;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borough = f(</a:t>
            </a:r>
            <a:r>
              <a:rPr lang="mr-IN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boroughCode</a:t>
            </a:r>
            <a:r>
              <a:rPr lang="mr-IN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).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convertTo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]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(borough, -f.geometry.area2D())</a:t>
            </a:r>
          </a:p>
          <a:p>
            <a:pPr marL="0" indent="0">
              <a:buNone/>
            </a:pPr>
            <a:r>
              <a:rPr lang="is-I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})</a:t>
            </a:r>
          </a:p>
          <a:p>
            <a:pPr marL="0" indent="0">
              <a:buNone/>
            </a:pPr>
            <a:r>
              <a:rPr lang="is-IS" sz="1600" i="1" dirty="0">
                <a:latin typeface="Consolas" charset="0"/>
                <a:ea typeface="Consolas" charset="0"/>
                <a:cs typeface="Consolas" charset="0"/>
              </a:rPr>
              <a:t>Note: </a:t>
            </a:r>
            <a:r>
              <a:rPr lang="en-US" sz="1600" i="1" dirty="0">
                <a:latin typeface="Consolas" charset="0"/>
                <a:ea typeface="Consolas" charset="0"/>
                <a:cs typeface="Consolas" charset="0"/>
              </a:rPr>
              <a:t>“-f.geometry.area2D()” calculates the negative of the area of the polygon represented by the feature. Sorting by negative area puts larger areas first.</a:t>
            </a:r>
            <a:endParaRPr lang="is-IS" sz="16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is-IS" sz="1600" dirty="0"/>
              <a:t>The polgyons are broadcast and accessed via a new </a:t>
            </a:r>
            <a:r>
              <a:rPr lang="is-I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borough</a:t>
            </a:r>
            <a:r>
              <a:rPr lang="is-IS" sz="1600" dirty="0"/>
              <a:t> function: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bFeatures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sc.</a:t>
            </a:r>
            <a:r>
              <a:rPr lang="en-US" sz="16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broadcast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areaSortedFeatures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en-US" sz="1600" i="1" dirty="0">
                <a:latin typeface="Consolas" charset="0"/>
                <a:ea typeface="Consolas" charset="0"/>
                <a:cs typeface="Consolas" charset="0"/>
              </a:rPr>
              <a:t>Note: use “</a:t>
            </a:r>
            <a:r>
              <a:rPr lang="en-US" sz="1600" i="1" dirty="0" err="1">
                <a:latin typeface="Consolas" charset="0"/>
                <a:ea typeface="Consolas" charset="0"/>
                <a:cs typeface="Consolas" charset="0"/>
              </a:rPr>
              <a:t>sc.broadcast</a:t>
            </a:r>
            <a:r>
              <a:rPr lang="en-US" sz="1600" i="1" dirty="0">
                <a:latin typeface="Consolas" charset="0"/>
                <a:ea typeface="Consolas" charset="0"/>
                <a:cs typeface="Consolas" charset="0"/>
              </a:rPr>
              <a:t>” to </a:t>
            </a:r>
            <a:r>
              <a:rPr lang="en-US" sz="1600" i="1" dirty="0"/>
              <a:t>distribute large datasets to all worker nodes.</a:t>
            </a:r>
            <a:endParaRPr lang="en-US" sz="1600" i="1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borough(trip: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TaxiTrip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): Option[String] =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feature: Option[Feature] =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bFeatures.value.find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(f =&gt;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f.</a:t>
            </a:r>
            <a:r>
              <a:rPr lang="en-US" sz="16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geometry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sz="16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contains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trip.dropoffLoc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is-I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})</a:t>
            </a:r>
          </a:p>
          <a:p>
            <a:pPr marL="0" indent="0">
              <a:buNone/>
            </a:pPr>
            <a:r>
              <a:rPr lang="de-DE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feature.map</a:t>
            </a:r>
            <a:r>
              <a:rPr lang="de-DE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(f =&gt; {</a:t>
            </a:r>
          </a:p>
          <a:p>
            <a:pPr marL="0" indent="0">
              <a:buNone/>
            </a:pPr>
            <a:r>
              <a:rPr lang="de-DE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f(</a:t>
            </a:r>
            <a:r>
              <a:rPr lang="mr-IN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de-DE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borough</a:t>
            </a:r>
            <a:r>
              <a:rPr lang="mr-IN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de-DE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).</a:t>
            </a:r>
            <a:r>
              <a:rPr lang="de-DE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convertTo</a:t>
            </a:r>
            <a:r>
              <a:rPr lang="de-DE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[String]</a:t>
            </a:r>
          </a:p>
          <a:p>
            <a:pPr marL="0" indent="0">
              <a:buNone/>
            </a:pPr>
            <a:r>
              <a:rPr lang="is-I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})}</a:t>
            </a:r>
          </a:p>
          <a:p>
            <a:pPr marL="0" indent="0">
              <a:buNone/>
            </a:pPr>
            <a:r>
              <a:rPr lang="is-IS" sz="1400" i="1" dirty="0">
                <a:latin typeface="Consolas" charset="0"/>
                <a:ea typeface="Consolas" charset="0"/>
                <a:cs typeface="Consolas" charset="0"/>
              </a:rPr>
              <a:t>Note: </a:t>
            </a:r>
            <a:r>
              <a:rPr lang="en-US" sz="1400" i="1" dirty="0">
                <a:latin typeface="Consolas" charset="0"/>
                <a:ea typeface="Consolas" charset="0"/>
                <a:cs typeface="Consolas" charset="0"/>
              </a:rPr>
              <a:t> map taxi trips to their respective boroughs based on their </a:t>
            </a:r>
            <a:r>
              <a:rPr lang="en-US" sz="1400" i="1" dirty="0" err="1">
                <a:latin typeface="Consolas" charset="0"/>
                <a:ea typeface="Consolas" charset="0"/>
                <a:cs typeface="Consolas" charset="0"/>
              </a:rPr>
              <a:t>dropoff</a:t>
            </a:r>
            <a:r>
              <a:rPr lang="en-US" sz="1400" i="1" dirty="0">
                <a:latin typeface="Consolas" charset="0"/>
                <a:ea typeface="Consolas" charset="0"/>
                <a:cs typeface="Consolas" charset="0"/>
              </a:rPr>
              <a:t> locations.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from Borough Codes to Geometry Objects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2634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We can now for the first time </a:t>
            </a:r>
            <a:r>
              <a:rPr lang="en-US" b="1" dirty="0">
                <a:solidFill>
                  <a:srgbClr val="002060"/>
                </a:solidFill>
              </a:rPr>
              <a:t>combine the information from both data sets</a:t>
            </a:r>
            <a:r>
              <a:rPr lang="en-US" dirty="0"/>
              <a:t> by analyzing the frequencies of the individual boroughs as the drop-off locations for the tax trips:</a:t>
            </a:r>
          </a:p>
          <a:p>
            <a:endParaRPr lang="en-US" sz="4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taxiClean.values.map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(borough).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countByValue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().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foreach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println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endParaRPr lang="en-US" dirty="0"/>
          </a:p>
          <a:p>
            <a:r>
              <a:rPr lang="en-US" dirty="0"/>
              <a:t>Since there still seem to be many empty ones, we</a:t>
            </a:r>
            <a:r>
              <a:rPr lang="mr-IN" dirty="0"/>
              <a:t>'</a:t>
            </a:r>
            <a:r>
              <a:rPr lang="en-US" dirty="0" err="1"/>
              <a:t>ll</a:t>
            </a:r>
            <a:r>
              <a:rPr lang="en-US" dirty="0"/>
              <a:t> do more filtering and check for the most frequent drop-off boroughs:</a:t>
            </a:r>
          </a:p>
          <a:p>
            <a:endParaRPr lang="en-US" sz="4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taxiClean.values.filter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(t =&gt; borough(t).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isEmpty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).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take(10).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foreach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println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en-US" dirty="0"/>
              <a:t>	</a:t>
            </a:r>
          </a:p>
          <a:p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the Filtered Records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89753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If the GPS recording of a trip in the taxi data set did not work properly, the coordinates seem to have been set to a default value of (0.0/0.0).</a:t>
            </a:r>
          </a:p>
          <a:p>
            <a:endParaRPr lang="en-US" sz="200" dirty="0"/>
          </a:p>
          <a:p>
            <a:r>
              <a:rPr lang="en-US" dirty="0"/>
              <a:t>We can filter out these entries as follows:</a:t>
            </a:r>
          </a:p>
          <a:p>
            <a:endParaRPr lang="en-US" sz="4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hasZero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(trip: Trip): Boolean =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zero = new Point(0.0, 0.0)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zero.equals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trip.pickupLoc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 ||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zero.equals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trip.dropoffLoc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}</a:t>
            </a:r>
          </a:p>
          <a:p>
            <a:endParaRPr lang="en-US" sz="1200" dirty="0"/>
          </a:p>
          <a:p>
            <a:r>
              <a:rPr lang="en-US" dirty="0"/>
              <a:t>This will result in our final RDD which we will cache for further processing:</a:t>
            </a:r>
          </a:p>
          <a:p>
            <a:endParaRPr lang="en-US" sz="4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taxiDone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taxiClean.filter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case 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lic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, trip) =&gt; !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hasZero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(trip)</a:t>
            </a:r>
          </a:p>
          <a:p>
            <a:pPr marL="0" indent="0">
              <a:buNone/>
            </a:pPr>
            <a:r>
              <a:rPr lang="fr-FR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}.cache()</a:t>
            </a:r>
          </a:p>
          <a:p>
            <a:pPr marL="0" indent="0">
              <a:buNone/>
            </a:pPr>
            <a:endParaRPr lang="en-US" sz="4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taxiDone.values.map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(borough).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countByValue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().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foreach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println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Filtering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4611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>
                <a:solidFill>
                  <a:srgbClr val="002060"/>
                </a:solidFill>
              </a:rPr>
              <a:t>session</a:t>
            </a:r>
            <a:r>
              <a:rPr lang="en-US" dirty="0"/>
              <a:t> of consecutive tax trips is a series of rides offered by the same driver.</a:t>
            </a:r>
          </a:p>
          <a:p>
            <a:endParaRPr lang="en-US" sz="1200" dirty="0"/>
          </a:p>
          <a:p>
            <a:r>
              <a:rPr lang="en-US" dirty="0"/>
              <a:t>We can obtain all of these sessions in a </a:t>
            </a:r>
            <a:r>
              <a:rPr lang="en-US" b="1" dirty="0">
                <a:solidFill>
                  <a:srgbClr val="002060"/>
                </a:solidFill>
              </a:rPr>
              <a:t>single pass</a:t>
            </a:r>
            <a:r>
              <a:rPr lang="en-US" dirty="0"/>
              <a:t> over all taxi trips by:</a:t>
            </a:r>
          </a:p>
          <a:p>
            <a:pPr lvl="1">
              <a:buFont typeface="+mj-lt"/>
              <a:buAutoNum type="arabicPeriod"/>
            </a:pPr>
            <a:endParaRPr lang="en-US" sz="200" dirty="0">
              <a:solidFill>
                <a:schemeClr val="tx1"/>
              </a:solidFill>
            </a:endParaRPr>
          </a:p>
          <a:p>
            <a:pPr marL="731838" lvl="1" indent="-457200"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</a:rPr>
              <a:t>using the drivers</a:t>
            </a:r>
            <a:r>
              <a:rPr lang="mr-IN" sz="2000" dirty="0">
                <a:solidFill>
                  <a:schemeClr val="tx1"/>
                </a:solidFill>
              </a:rPr>
              <a:t>'</a:t>
            </a:r>
            <a:r>
              <a:rPr lang="en-US" sz="2000" dirty="0">
                <a:solidFill>
                  <a:schemeClr val="tx1"/>
                </a:solidFill>
              </a:rPr>
              <a:t> license ids as </a:t>
            </a:r>
            <a:r>
              <a:rPr lang="en-US" sz="2000" b="1" dirty="0">
                <a:solidFill>
                  <a:srgbClr val="002060"/>
                </a:solidFill>
              </a:rPr>
              <a:t>primary sorting condition</a:t>
            </a:r>
            <a:r>
              <a:rPr lang="en-US" sz="2000" dirty="0">
                <a:solidFill>
                  <a:schemeClr val="tx1"/>
                </a:solidFill>
              </a:rPr>
              <a:t>;</a:t>
            </a:r>
          </a:p>
          <a:p>
            <a:pPr lvl="1">
              <a:buFont typeface="+mj-lt"/>
              <a:buAutoNum type="arabicPeriod"/>
            </a:pPr>
            <a:endParaRPr lang="en-US" sz="200" dirty="0">
              <a:solidFill>
                <a:schemeClr val="tx1"/>
              </a:solidFill>
            </a:endParaRPr>
          </a:p>
          <a:p>
            <a:pPr marL="731838" lvl="1" indent="-457200"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</a:rPr>
              <a:t>using the trips starting times as </a:t>
            </a:r>
            <a:r>
              <a:rPr lang="en-US" sz="2000" b="1" dirty="0">
                <a:solidFill>
                  <a:srgbClr val="002060"/>
                </a:solidFill>
              </a:rPr>
              <a:t>secondary sorting condition</a:t>
            </a:r>
            <a:r>
              <a:rPr lang="en-US" sz="2000" dirty="0">
                <a:solidFill>
                  <a:schemeClr val="tx1"/>
                </a:solidFill>
              </a:rPr>
              <a:t>;</a:t>
            </a:r>
          </a:p>
          <a:p>
            <a:pPr lvl="1">
              <a:buFont typeface="+mj-lt"/>
              <a:buAutoNum type="arabicPeriod"/>
            </a:pPr>
            <a:endParaRPr lang="en-US" sz="200" dirty="0">
              <a:solidFill>
                <a:schemeClr val="tx1"/>
              </a:solidFill>
            </a:endParaRPr>
          </a:p>
          <a:p>
            <a:pPr marL="731838" lvl="1" indent="-457200">
              <a:buFont typeface="+mj-lt"/>
              <a:buAutoNum type="arabicPeriod"/>
            </a:pPr>
            <a:r>
              <a:rPr lang="en-US" sz="2000" b="1" dirty="0">
                <a:solidFill>
                  <a:srgbClr val="002060"/>
                </a:solidFill>
              </a:rPr>
              <a:t>splitting</a:t>
            </a:r>
            <a:r>
              <a:rPr lang="en-US" sz="2000" dirty="0">
                <a:solidFill>
                  <a:schemeClr val="tx1"/>
                </a:solidFill>
              </a:rPr>
              <a:t> sessions that take more than a certain time span.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dirty="0"/>
              <a:t>"</a:t>
            </a:r>
            <a:r>
              <a:rPr lang="en-US" dirty="0" err="1"/>
              <a:t>Sessionization</a:t>
            </a:r>
            <a:r>
              <a:rPr lang="mr-IN" dirty="0"/>
              <a:t>"</a:t>
            </a:r>
            <a:r>
              <a:rPr lang="en-US" dirty="0"/>
              <a:t> of Taxi Trips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72670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>
          <a:xfrm>
            <a:off x="228600" y="762000"/>
            <a:ext cx="8686800" cy="5638799"/>
          </a:xfrm>
        </p:spPr>
        <p:txBody>
          <a:bodyPr/>
          <a:lstStyle/>
          <a:p>
            <a:r>
              <a:rPr lang="en-US" sz="1600" dirty="0"/>
              <a:t>Recall that the first attribute in the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taxiDone</a:t>
            </a:r>
            <a:r>
              <a:rPr lang="en-US" sz="1600" dirty="0"/>
              <a:t> RDD is the driver</a:t>
            </a:r>
            <a:r>
              <a:rPr lang="mr-IN" sz="1600" dirty="0"/>
              <a:t>'</a:t>
            </a:r>
            <a:r>
              <a:rPr lang="en-US" sz="1600" dirty="0"/>
              <a:t>s license. This attribute will also serve as the </a:t>
            </a:r>
            <a:r>
              <a:rPr lang="en-US" sz="1600" b="1" dirty="0">
                <a:solidFill>
                  <a:srgbClr val="002060"/>
                </a:solidFill>
              </a:rPr>
              <a:t>primary sorting condition </a:t>
            </a:r>
            <a:r>
              <a:rPr lang="en-US" sz="1600" dirty="0"/>
              <a:t>for our taxi trips.</a:t>
            </a:r>
          </a:p>
          <a:p>
            <a:endParaRPr lang="en-US" sz="1600" dirty="0"/>
          </a:p>
          <a:p>
            <a:r>
              <a:rPr lang="en-US" sz="1600" dirty="0"/>
              <a:t>A </a:t>
            </a:r>
            <a:r>
              <a:rPr lang="en-US" sz="1600" b="1" dirty="0">
                <a:solidFill>
                  <a:srgbClr val="002060"/>
                </a:solidFill>
              </a:rPr>
              <a:t>secondary sorting condition </a:t>
            </a:r>
            <a:r>
              <a:rPr lang="en-US" sz="1600" dirty="0"/>
              <a:t>can be defined by the pickup times of each driver and taxi trip, which are selected by an additional function:</a:t>
            </a:r>
          </a:p>
          <a:p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secondaryKey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(trip: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TaxiTrip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 =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trip.pickupTime.getMillis</a:t>
            </a:r>
            <a:endParaRPr lang="en-US" sz="16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16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/>
              <a:t>An optional split function can be applied to split groups of drivers/consecutive trips with a duration of more than 4 hours (because then a driver is obliged to take a break):</a:t>
            </a:r>
          </a:p>
          <a:p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split(t1: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TaxiTrip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, t2: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TaxiTrip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): Boolean =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p1 = t1.pickupTime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p2 = t2.pickupTime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d = new Duration(p1, p2)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d.getStandardHours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&gt;= 4 }</a:t>
            </a:r>
          </a:p>
          <a:p>
            <a:pPr marL="0" indent="0">
              <a:buNone/>
            </a:pPr>
            <a:r>
              <a:rPr lang="en-US" sz="1600" i="1" dirty="0">
                <a:latin typeface="Consolas" charset="0"/>
                <a:ea typeface="Consolas" charset="0"/>
                <a:cs typeface="Consolas" charset="0"/>
              </a:rPr>
              <a:t>Note: </a:t>
            </a:r>
            <a:r>
              <a:rPr lang="en-US" sz="1600" i="1" dirty="0"/>
              <a:t>calculate the duration between the pickup times of the two consecutive trips of the same driver and If the duration between the pickup times is greater than or equal to 4 hours, return True, </a:t>
            </a:r>
            <a:r>
              <a:rPr lang="en-US" sz="1600" dirty="0"/>
              <a:t>indicating that there should be a split between these two trips.</a:t>
            </a:r>
            <a:endParaRPr lang="en-US" sz="1600" i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Sessionization</a:t>
            </a:r>
            <a:r>
              <a:rPr lang="en-US" dirty="0"/>
              <a:t> via Secondary Sorting (I)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0326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The final sessions are then obtained by a single </a:t>
            </a:r>
            <a:r>
              <a:rPr lang="en-US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groupByKeyAndSortValues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call over the </a:t>
            </a:r>
            <a:r>
              <a:rPr lang="en-US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taxiDone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RDD. </a:t>
            </a:r>
          </a:p>
          <a:p>
            <a:endParaRPr lang="en-US" sz="200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The resulting RDD is also cached. Here,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rPr>
              <a:t>30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denotes the desired number of partitions in this RDD.</a:t>
            </a:r>
          </a:p>
          <a:p>
            <a:pPr marL="0" indent="0">
              <a:buNone/>
            </a:pPr>
            <a:endParaRPr lang="en-US" sz="4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sessions = </a:t>
            </a:r>
            <a:r>
              <a:rPr lang="en-US" sz="18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groupByKeyAndSortValues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taxiDone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secondaryKey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, split, 30)</a:t>
            </a:r>
          </a:p>
          <a:p>
            <a:pPr marL="0" indent="0">
              <a:buNone/>
            </a:pPr>
            <a:endParaRPr lang="en-US" sz="2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sessions.</a:t>
            </a:r>
            <a:r>
              <a:rPr lang="en-US" sz="18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cache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Sessionization</a:t>
            </a:r>
            <a:r>
              <a:rPr lang="en-US" dirty="0"/>
              <a:t> via Secondary Sorting (II)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82715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The next function </a:t>
            </a:r>
            <a:r>
              <a:rPr lang="en-US" b="1" dirty="0">
                <a:solidFill>
                  <a:srgbClr val="002060"/>
                </a:solidFill>
              </a:rPr>
              <a:t>analyzes all pairs of taxi trips</a:t>
            </a:r>
            <a:r>
              <a:rPr lang="en-US" dirty="0"/>
              <a:t>, in which the first trip ended in a particular borough and the second trip ended in any (other) borough.</a:t>
            </a:r>
          </a:p>
          <a:p>
            <a:endParaRPr lang="en-US" sz="200" dirty="0"/>
          </a:p>
          <a:p>
            <a:r>
              <a:rPr lang="en-US" dirty="0"/>
              <a:t>The function returns the drop-off borough of the first trip together with the duration between the drop-off time of the first trip and the pick-up time of the second trip.</a:t>
            </a:r>
          </a:p>
          <a:p>
            <a:endParaRPr lang="en-US" sz="200" dirty="0"/>
          </a:p>
          <a:p>
            <a:r>
              <a:rPr lang="en-US" dirty="0"/>
              <a:t>The function will be called for pairs of trips that are done by the same taxi driver/license id:</a:t>
            </a:r>
          </a:p>
          <a:p>
            <a:endParaRPr lang="en-US" sz="4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boroughDuration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(t1: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TaxiTrip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, t2: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TaxiTrip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 =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b = borough(t1)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d = new Duration(t1.dropoffTime, t2.pickupTime)</a:t>
            </a:r>
          </a:p>
          <a:p>
            <a:pPr marL="0" indent="0">
              <a:buNone/>
            </a:pPr>
            <a:r>
              <a:rPr lang="is-I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(b, d)</a:t>
            </a:r>
          </a:p>
          <a:p>
            <a:pPr marL="0" indent="0">
              <a:buNone/>
            </a:pPr>
            <a:r>
              <a:rPr lang="is-I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} </a:t>
            </a:r>
            <a:endParaRPr lang="en-US" sz="18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Analyzing Sessions by the City Boroughs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803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sz="1600" dirty="0"/>
              <a:t>Using the 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sliding</a:t>
            </a:r>
            <a:r>
              <a:rPr lang="en-US" sz="1600" dirty="0"/>
              <a:t> operator we may obtain an iterator over the sorted trips we defined to entail our sessions.</a:t>
            </a:r>
          </a:p>
          <a:p>
            <a:r>
              <a:rPr lang="en-US" sz="1600" dirty="0"/>
              <a:t>The 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filter</a:t>
            </a:r>
            <a:r>
              <a:rPr lang="en-US" sz="1600" dirty="0"/>
              <a:t> function ensures that we only analyze sessions that consist of exactly two trips.</a:t>
            </a:r>
          </a:p>
          <a:p>
            <a:r>
              <a:rPr lang="en-US" sz="1600" dirty="0"/>
              <a:t>The result is of type 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RDD[(Option[String], Duration)]</a:t>
            </a:r>
            <a:r>
              <a:rPr lang="en-US" sz="1600" dirty="0"/>
              <a:t> which we cache.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boroughDurations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: RDD[(Option[String], Duration)] =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sessions.values.flatMap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(trips =&gt;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iter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: Iterator[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Seq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TaxiTrip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]] =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trips.</a:t>
            </a:r>
            <a:r>
              <a:rPr lang="en-US" sz="16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sliding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(2)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viter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iter.filter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(_.size == 2)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viter.map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(p =&gt; </a:t>
            </a:r>
            <a:r>
              <a:rPr lang="en-US" sz="16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boroughDuration</a:t>
            </a:r>
            <a:r>
              <a:rPr lang="en-US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(p(0), p(1)))</a:t>
            </a:r>
          </a:p>
          <a:p>
            <a:pPr marL="0" indent="0">
              <a:buNone/>
            </a:pPr>
            <a:r>
              <a:rPr lang="fr-FR" sz="16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}).cache() </a:t>
            </a:r>
          </a:p>
          <a:p>
            <a:pPr marL="0" indent="0">
              <a:buNone/>
            </a:pPr>
            <a:r>
              <a:rPr lang="fr-FR" sz="1400" i="1" dirty="0">
                <a:latin typeface="Consolas" charset="0"/>
                <a:ea typeface="Consolas" charset="0"/>
                <a:cs typeface="Consolas" charset="0"/>
              </a:rPr>
              <a:t>Note: </a:t>
            </a:r>
          </a:p>
          <a:p>
            <a:r>
              <a:rPr lang="en-US" sz="1400" i="1" dirty="0">
                <a:latin typeface="Consolas" charset="0"/>
                <a:ea typeface="Consolas" charset="0"/>
                <a:cs typeface="Consolas" charset="0"/>
              </a:rPr>
              <a:t>”</a:t>
            </a:r>
            <a:r>
              <a:rPr lang="fr-FR" sz="1400" i="1" dirty="0">
                <a:latin typeface="Consolas" charset="0"/>
                <a:ea typeface="Consolas" charset="0"/>
                <a:cs typeface="Consolas" charset="0"/>
              </a:rPr>
              <a:t>sessions – </a:t>
            </a:r>
            <a:r>
              <a:rPr lang="en-US" sz="1400" i="1" dirty="0" err="1">
                <a:latin typeface="Consolas" charset="0"/>
                <a:ea typeface="Consolas" charset="0"/>
                <a:cs typeface="Consolas" charset="0"/>
              </a:rPr>
              <a:t>groupByKeyAndSortValues</a:t>
            </a:r>
            <a:r>
              <a:rPr lang="en-US" sz="1400" i="1" dirty="0">
                <a:latin typeface="Consolas" charset="0"/>
                <a:ea typeface="Consolas" charset="0"/>
                <a:cs typeface="Consolas" charset="0"/>
              </a:rPr>
              <a:t>” RDD; </a:t>
            </a:r>
          </a:p>
          <a:p>
            <a:r>
              <a:rPr lang="en-US" sz="1400" i="1" dirty="0">
                <a:latin typeface="Consolas" charset="0"/>
                <a:ea typeface="Consolas" charset="0"/>
                <a:cs typeface="Consolas" charset="0"/>
              </a:rPr>
              <a:t>“</a:t>
            </a:r>
            <a:r>
              <a:rPr lang="en-US" sz="1400" i="1" dirty="0" err="1">
                <a:latin typeface="Consolas" charset="0"/>
                <a:ea typeface="Consolas" charset="0"/>
                <a:cs typeface="Consolas" charset="0"/>
              </a:rPr>
              <a:t>sessions.values</a:t>
            </a:r>
            <a:r>
              <a:rPr lang="en-US" sz="1400" i="1" dirty="0">
                <a:latin typeface="Consolas" charset="0"/>
                <a:ea typeface="Consolas" charset="0"/>
                <a:cs typeface="Consolas" charset="0"/>
              </a:rPr>
              <a:t>” – trips; </a:t>
            </a:r>
          </a:p>
          <a:p>
            <a:r>
              <a:rPr lang="en-US" sz="1400" i="1" dirty="0">
                <a:latin typeface="Consolas" charset="0"/>
                <a:ea typeface="Consolas" charset="0"/>
                <a:cs typeface="Consolas" charset="0"/>
              </a:rPr>
              <a:t>“</a:t>
            </a:r>
            <a:r>
              <a:rPr lang="en-US" sz="1400" i="1" dirty="0" err="1">
                <a:latin typeface="Consolas" charset="0"/>
                <a:ea typeface="Consolas" charset="0"/>
                <a:cs typeface="Consolas" charset="0"/>
              </a:rPr>
              <a:t>flatMap</a:t>
            </a:r>
            <a:r>
              <a:rPr lang="en-US" sz="1400" i="1" dirty="0">
                <a:latin typeface="Consolas" charset="0"/>
                <a:ea typeface="Consolas" charset="0"/>
                <a:cs typeface="Consolas" charset="0"/>
              </a:rPr>
              <a:t>” is used to apply a function to each session and flatten the result; </a:t>
            </a:r>
          </a:p>
          <a:p>
            <a:r>
              <a:rPr lang="en-US" sz="1400" i="1" dirty="0" err="1">
                <a:latin typeface="Consolas" charset="0"/>
                <a:ea typeface="Consolas" charset="0"/>
                <a:cs typeface="Consolas" charset="0"/>
              </a:rPr>
              <a:t>trips.sliding</a:t>
            </a:r>
            <a:r>
              <a:rPr lang="en-US" sz="1400" i="1" dirty="0">
                <a:latin typeface="Consolas" charset="0"/>
                <a:ea typeface="Consolas" charset="0"/>
                <a:cs typeface="Consolas" charset="0"/>
              </a:rPr>
              <a:t>(2) – create a tuple of size 2 of </a:t>
            </a:r>
            <a:r>
              <a:rPr lang="en-US" sz="1400" i="1" dirty="0" err="1">
                <a:latin typeface="Consolas" charset="0"/>
                <a:ea typeface="Consolas" charset="0"/>
                <a:cs typeface="Consolas" charset="0"/>
              </a:rPr>
              <a:t>consequtive</a:t>
            </a:r>
            <a:r>
              <a:rPr lang="en-US" sz="1400" i="1" dirty="0">
                <a:latin typeface="Consolas" charset="0"/>
                <a:ea typeface="Consolas" charset="0"/>
                <a:cs typeface="Consolas" charset="0"/>
              </a:rPr>
              <a:t> trips (with stride 1); </a:t>
            </a:r>
          </a:p>
          <a:p>
            <a:r>
              <a:rPr lang="en-US" sz="1400" i="1" dirty="0">
                <a:latin typeface="Consolas" charset="0"/>
                <a:ea typeface="Consolas" charset="0"/>
                <a:cs typeface="Consolas" charset="0"/>
              </a:rPr>
              <a:t>“</a:t>
            </a:r>
            <a:r>
              <a:rPr lang="en-US" sz="1400" i="1" dirty="0" err="1">
                <a:latin typeface="Consolas" charset="0"/>
                <a:ea typeface="Consolas" charset="0"/>
                <a:cs typeface="Consolas" charset="0"/>
              </a:rPr>
              <a:t>viter.map</a:t>
            </a:r>
            <a:r>
              <a:rPr lang="en-US" sz="1400" i="1" dirty="0">
                <a:latin typeface="Consolas" charset="0"/>
                <a:ea typeface="Consolas" charset="0"/>
                <a:cs typeface="Consolas" charset="0"/>
              </a:rPr>
              <a:t>(p =&gt; </a:t>
            </a:r>
            <a:r>
              <a:rPr lang="en-US" sz="1400" i="1" dirty="0" err="1">
                <a:latin typeface="Consolas" charset="0"/>
                <a:ea typeface="Consolas" charset="0"/>
                <a:cs typeface="Consolas" charset="0"/>
              </a:rPr>
              <a:t>boroughDuration</a:t>
            </a:r>
            <a:r>
              <a:rPr lang="en-US" sz="1400" i="1" dirty="0">
                <a:latin typeface="Consolas" charset="0"/>
                <a:ea typeface="Consolas" charset="0"/>
                <a:cs typeface="Consolas" charset="0"/>
              </a:rPr>
              <a:t>(p(0), p(1))) “ </a:t>
            </a:r>
            <a:r>
              <a:rPr lang="en-US" sz="1400" i="1" dirty="0"/>
              <a:t>maps each pair of trips to tuple (borough, </a:t>
            </a:r>
            <a:r>
              <a:rPr lang="en-US" sz="1400" i="1" dirty="0" err="1"/>
              <a:t>durationBetweenTrips</a:t>
            </a:r>
            <a:r>
              <a:rPr lang="en-US" sz="1400" i="1" dirty="0"/>
              <a:t>).</a:t>
            </a:r>
            <a:endParaRPr lang="en-US" sz="1400" i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mr-IN" dirty="0"/>
              <a:t>"</a:t>
            </a:r>
            <a:r>
              <a:rPr lang="en-US" dirty="0"/>
              <a:t>Sliding</a:t>
            </a:r>
            <a:r>
              <a:rPr lang="mr-IN" dirty="0"/>
              <a:t>"</a:t>
            </a:r>
            <a:r>
              <a:rPr lang="en-US" dirty="0"/>
              <a:t> Operator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19634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3D015B0-E995-4423-9B7C-E17DFB4FF3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4994" y="4191000"/>
            <a:ext cx="3549006" cy="2362200"/>
          </a:xfrm>
          <a:prstGeom prst="rect">
            <a:avLst/>
          </a:prstGeom>
        </p:spPr>
      </p:pic>
      <p:pic>
        <p:nvPicPr>
          <p:cNvPr id="4" name="Picture 1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194" y="2621592"/>
            <a:ext cx="8583612" cy="11122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Inhaltsplatzhalter 1"/>
              <p:cNvSpPr>
                <a:spLocks noGrp="1"/>
              </p:cNvSpPr>
              <p:nvPr>
                <p:ph idx="10"/>
              </p:nvPr>
            </p:nvSpPr>
            <p:spPr>
              <a:xfrm>
                <a:off x="228600" y="838201"/>
                <a:ext cx="8915400" cy="5714999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However, Euclidian distance does not work well for the </a:t>
                </a:r>
                <a:r>
                  <a:rPr lang="en-US" b="1" dirty="0">
                    <a:solidFill>
                      <a:srgbClr val="002060"/>
                    </a:solidFill>
                  </a:rPr>
                  <a:t>actual surface distance</a:t>
                </a:r>
                <a:r>
                  <a:rPr lang="en-US" dirty="0"/>
                  <a:t> of two points </a:t>
                </a:r>
                <a:r>
                  <a:rPr lang="en-US" b="1" dirty="0">
                    <a:solidFill>
                      <a:srgbClr val="002060"/>
                    </a:solidFill>
                  </a:rPr>
                  <a:t>on a spherical shape </a:t>
                </a:r>
                <a:r>
                  <a:rPr lang="en-US" dirty="0"/>
                  <a:t>(e.g., the shortest path between north and south pole would go through the center of the earth).</a:t>
                </a:r>
              </a:p>
              <a:p>
                <a:r>
                  <a:rPr lang="en-US" sz="1800" dirty="0"/>
                  <a:t>Thus, for the surface distance of two pairs of longitude/latitude points, the </a:t>
                </a:r>
                <a:r>
                  <a:rPr lang="en-US" sz="1800" b="1" dirty="0">
                    <a:solidFill>
                      <a:srgbClr val="002060"/>
                    </a:solidFill>
                  </a:rPr>
                  <a:t>Haversine formula </a:t>
                </a:r>
                <a:r>
                  <a:rPr lang="en-US" sz="1800" dirty="0"/>
                  <a:t>is more appropriate (it considers </a:t>
                </a:r>
                <a:r>
                  <a:rPr lang="en-US" sz="1800" b="1" dirty="0"/>
                  <a:t>curvature</a:t>
                </a:r>
                <a:r>
                  <a:rPr lang="en-US" sz="1800" dirty="0"/>
                  <a:t> of the planet):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sz="1600" dirty="0"/>
                  <a:t>      (</a:t>
                </a:r>
                <a:r>
                  <a:rPr lang="en-US" sz="1600" dirty="0">
                    <a:sym typeface="Symbol"/>
                  </a:rPr>
                  <a:t> us</a:t>
                </a:r>
                <a:r>
                  <a:rPr lang="en-US" sz="1600" dirty="0"/>
                  <a:t>e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𝑅</m:t>
                    </m:r>
                    <m:r>
                      <a:rPr lang="en-US" sz="1800" i="1" dirty="0" smtClean="0">
                        <a:latin typeface="Cambria Math" panose="02040503050406030204" pitchFamily="18" charset="0"/>
                        <a:ea typeface="Times New Roman" charset="0"/>
                        <a:cs typeface="Times New Roman" charset="0"/>
                      </a:rPr>
                      <m:t> = 6,371</m:t>
                    </m:r>
                  </m:oMath>
                </a14:m>
                <a:r>
                  <a:rPr lang="en-US" sz="1800" dirty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lang="en-US" sz="1600" dirty="0"/>
                  <a:t>km for this planet!)</a:t>
                </a:r>
                <a:endParaRPr lang="en-US" sz="900" b="1" dirty="0">
                  <a:solidFill>
                    <a:srgbClr val="002060"/>
                  </a:solidFill>
                </a:endParaRPr>
              </a:p>
              <a:p>
                <a:pPr marL="0" indent="0">
                  <a:buNone/>
                </a:pPr>
                <a:r>
                  <a:rPr lang="en-US" sz="1800" dirty="0"/>
                  <a:t>Finally, </a:t>
                </a:r>
                <a:r>
                  <a:rPr lang="en-US" sz="1800" b="1" dirty="0">
                    <a:solidFill>
                      <a:srgbClr val="002060"/>
                    </a:solidFill>
                  </a:rPr>
                  <a:t>polygons</a:t>
                </a:r>
                <a:r>
                  <a:rPr lang="en-US" sz="1800" dirty="0"/>
                  <a:t> can approximate arbitrary 2d and 3d surfaces (which may then additionally also be projected onto a sphere) by a </a:t>
                </a:r>
                <a:br>
                  <a:rPr lang="en-US" sz="1800" dirty="0"/>
                </a:br>
                <a:r>
                  <a:rPr lang="en-US" sz="1800" dirty="0"/>
                  <a:t>discrete set of polygon boundaries (rectangles, </a:t>
                </a:r>
                <a:br>
                  <a:rPr lang="en-US" sz="1800" dirty="0"/>
                </a:br>
                <a:r>
                  <a:rPr lang="en-US" sz="1800" dirty="0"/>
                  <a:t>triangles or quadrilaterals).</a:t>
                </a:r>
              </a:p>
              <a:p>
                <a:r>
                  <a:rPr lang="en-US" sz="1800" b="1" dirty="0">
                    <a:solidFill>
                      <a:srgbClr val="002060"/>
                    </a:solidFill>
                  </a:rPr>
                  <a:t>Convex polygon</a:t>
                </a:r>
                <a:r>
                  <a:rPr lang="en-US" sz="1800" dirty="0"/>
                  <a:t>: all internal angles among </a:t>
                </a:r>
                <a:br>
                  <a:rPr lang="en-US" sz="1800" dirty="0"/>
                </a:br>
                <a:r>
                  <a:rPr lang="en-US" sz="1800" dirty="0"/>
                  <a:t> adjacent edges are </a:t>
                </a:r>
                <a14:m>
                  <m:oMath xmlns:m="http://schemas.openxmlformats.org/officeDocument/2006/math">
                    <m:r>
                      <a:rPr lang="en-US" sz="1800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en-US" sz="1800" dirty="0"/>
                  <a:t> 180</a:t>
                </a:r>
                <a14:m>
                  <m:oMath xmlns:m="http://schemas.openxmlformats.org/officeDocument/2006/math">
                    <m:r>
                      <a:rPr lang="it-IT" sz="1800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°</m:t>
                    </m:r>
                  </m:oMath>
                </a14:m>
                <a:r>
                  <a:rPr lang="en-US" sz="1800" dirty="0"/>
                  <a:t>.</a:t>
                </a:r>
              </a:p>
              <a:p>
                <a:r>
                  <a:rPr lang="en-US" sz="1800" b="1" dirty="0">
                    <a:solidFill>
                      <a:srgbClr val="002060"/>
                    </a:solidFill>
                  </a:rPr>
                  <a:t>Concave polygon</a:t>
                </a:r>
                <a:r>
                  <a:rPr lang="en-US" sz="1800" dirty="0"/>
                  <a:t>: at least one internal angle </a:t>
                </a:r>
                <a:br>
                  <a:rPr lang="en-US" sz="1800" dirty="0"/>
                </a:br>
                <a:r>
                  <a:rPr lang="en-US" sz="1800" dirty="0"/>
                  <a:t> among a pair of adjacent edges is &gt; 180</a:t>
                </a:r>
                <a14:m>
                  <m:oMath xmlns:m="http://schemas.openxmlformats.org/officeDocument/2006/math">
                    <m:r>
                      <a:rPr lang="it-IT" sz="1800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°</m:t>
                    </m:r>
                  </m:oMath>
                </a14:m>
                <a:r>
                  <a:rPr lang="en-US" sz="1800" dirty="0"/>
                  <a:t>.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Inhaltsplatzhalt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228600" y="838201"/>
                <a:ext cx="8915400" cy="5714999"/>
              </a:xfrm>
              <a:blipFill>
                <a:blip r:embed="rId5"/>
                <a:stretch>
                  <a:fillRect l="-752" t="-5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Spheres &amp; Polygons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15356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Another inspection of these durations (in hours) reveals that very few remaining </a:t>
            </a:r>
            <a:r>
              <a:rPr lang="en-US" b="1" dirty="0">
                <a:solidFill>
                  <a:srgbClr val="002060"/>
                </a:solidFill>
              </a:rPr>
              <a:t>trip pairs seem to be invalid</a:t>
            </a:r>
            <a:r>
              <a:rPr lang="en-US" dirty="0"/>
              <a:t> (e.g., have a negative session duration). We may decide to either keep or ignore these in our final analysis.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boroughDurations.values.map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(_.</a:t>
            </a:r>
            <a:r>
              <a:rPr lang="en-US" sz="18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getStandardHours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).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countByValue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().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toList.sorted.foreach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println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the Session Durations</a:t>
            </a:r>
          </a:p>
        </p:txBody>
      </p:sp>
    </p:spTree>
    <p:extLst>
      <p:ext uri="{BB962C8B-B14F-4D97-AF65-F5344CB8AC3E}">
        <p14:creationId xmlns:p14="http://schemas.microsoft.com/office/powerpoint/2010/main" val="48164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>
          <a:xfrm>
            <a:off x="228600" y="838201"/>
            <a:ext cx="8686800" cy="5791199"/>
          </a:xfrm>
        </p:spPr>
        <p:txBody>
          <a:bodyPr/>
          <a:lstStyle/>
          <a:p>
            <a:r>
              <a:rPr lang="en-US" sz="1800" dirty="0"/>
              <a:t>Recall our initial geospatial and temporal analytical query pattern we defined in the beginning. Here is the solution: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import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org.apache.spark.util.StatCounter</a:t>
            </a:r>
            <a:endParaRPr lang="en-US" sz="18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boroughDurations.filter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{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case (b, d) =&gt;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d.getMillis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&gt;= 0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}.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mapValues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(d =&gt;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s = new </a:t>
            </a:r>
            <a:r>
              <a:rPr lang="en-US" sz="18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StatCounter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s.</a:t>
            </a:r>
            <a:r>
              <a:rPr lang="en-US" sz="18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merge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d.getStandardSeconds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is-I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}).</a:t>
            </a:r>
          </a:p>
          <a:p>
            <a:pPr marL="0" indent="0">
              <a:buNone/>
            </a:pPr>
            <a:r>
              <a:rPr lang="de-DE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reduceByKey((a, b) =&gt; a.merge(b)).collect().foreach(println)</a:t>
            </a:r>
          </a:p>
          <a:p>
            <a:r>
              <a:rPr lang="de-DE" sz="1800" i="1" dirty="0">
                <a:latin typeface="Consolas" charset="0"/>
                <a:ea typeface="Consolas" charset="0"/>
                <a:cs typeface="Consolas" charset="0"/>
              </a:rPr>
              <a:t>First, filter trips where durations are negative.</a:t>
            </a:r>
          </a:p>
          <a:p>
            <a:r>
              <a:rPr lang="en-US" sz="1800" i="1" dirty="0">
                <a:latin typeface="Consolas" charset="0"/>
                <a:ea typeface="Consolas" charset="0"/>
                <a:cs typeface="Consolas" charset="0"/>
              </a:rPr>
              <a:t>Second, convert duration “d” to its standard seconds.</a:t>
            </a:r>
          </a:p>
          <a:p>
            <a:r>
              <a:rPr lang="en-US" sz="1800" i="1" dirty="0">
                <a:latin typeface="Consolas" charset="0"/>
                <a:ea typeface="Consolas" charset="0"/>
                <a:cs typeface="Consolas" charset="0"/>
              </a:rPr>
              <a:t>Third, create object “s” to aggregate these durations.</a:t>
            </a:r>
          </a:p>
          <a:p>
            <a:r>
              <a:rPr lang="en-US" sz="1800" i="1" dirty="0">
                <a:latin typeface="Consolas" charset="0"/>
                <a:ea typeface="Consolas" charset="0"/>
                <a:cs typeface="Consolas" charset="0"/>
              </a:rPr>
              <a:t>Fourth, reduce the RDD by key, i.e. borough (the “</a:t>
            </a:r>
            <a:r>
              <a:rPr lang="en-US" sz="1800" i="1" dirty="0" err="1">
                <a:latin typeface="Consolas" charset="0"/>
                <a:ea typeface="Consolas" charset="0"/>
                <a:cs typeface="Consolas" charset="0"/>
              </a:rPr>
              <a:t>StatCounter</a:t>
            </a:r>
            <a:r>
              <a:rPr lang="en-US" sz="1800" i="1" dirty="0">
                <a:latin typeface="Consolas" charset="0"/>
                <a:ea typeface="Consolas" charset="0"/>
                <a:cs typeface="Consolas" charset="0"/>
              </a:rPr>
              <a:t>” objects for each borough are merged to combine the statistics).</a:t>
            </a:r>
          </a:p>
          <a:p>
            <a:r>
              <a:rPr lang="en-US" sz="1800" i="1" dirty="0">
                <a:latin typeface="Consolas" charset="0"/>
                <a:ea typeface="Consolas" charset="0"/>
                <a:cs typeface="Consolas" charset="0"/>
              </a:rPr>
              <a:t>Finally, collect results back to the driver program, iterate though it and print.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Finally Analyze the Idle-Time Durations by City Borough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366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nscala</a:t>
            </a:r>
            <a:r>
              <a:rPr lang="en-US" dirty="0"/>
              <a:t> and </a:t>
            </a:r>
            <a:r>
              <a:rPr lang="en-US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Joda</a:t>
            </a:r>
            <a:r>
              <a:rPr lang="en-US" dirty="0"/>
              <a:t> packages provide </a:t>
            </a:r>
            <a:r>
              <a:rPr lang="en-US" b="1" dirty="0">
                <a:solidFill>
                  <a:srgbClr val="002060"/>
                </a:solidFill>
              </a:rPr>
              <a:t>extended APIs</a:t>
            </a:r>
            <a:r>
              <a:rPr lang="en-US" dirty="0"/>
              <a:t> for managing temporal data (various date/time formats, durations, etc.).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The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spray</a:t>
            </a:r>
            <a:r>
              <a:rPr lang="en-US" dirty="0">
                <a:solidFill>
                  <a:schemeClr val="tx1"/>
                </a:solidFill>
              </a:rPr>
              <a:t> and </a:t>
            </a:r>
            <a:r>
              <a:rPr lang="en-US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esri</a:t>
            </a:r>
            <a:r>
              <a:rPr lang="en-US" dirty="0">
                <a:solidFill>
                  <a:schemeClr val="tx1"/>
                </a:solidFill>
              </a:rPr>
              <a:t> packages provide </a:t>
            </a:r>
            <a:r>
              <a:rPr lang="en-US" b="1" dirty="0">
                <a:solidFill>
                  <a:srgbClr val="002060"/>
                </a:solidFill>
              </a:rPr>
              <a:t>very rich APIs</a:t>
            </a:r>
            <a:r>
              <a:rPr lang="en-US" dirty="0">
                <a:solidFill>
                  <a:schemeClr val="tx1"/>
                </a:solidFill>
              </a:rPr>
              <a:t> for geospatial data (</a:t>
            </a:r>
            <a:r>
              <a:rPr lang="en-US" dirty="0" err="1">
                <a:solidFill>
                  <a:schemeClr val="tx1"/>
                </a:solidFill>
              </a:rPr>
              <a:t>GeoJson</a:t>
            </a:r>
            <a:r>
              <a:rPr lang="en-US" dirty="0">
                <a:solidFill>
                  <a:schemeClr val="tx1"/>
                </a:solidFill>
              </a:rPr>
              <a:t>, Points, </a:t>
            </a:r>
            <a:r>
              <a:rPr lang="en-US" dirty="0" err="1">
                <a:solidFill>
                  <a:schemeClr val="tx1"/>
                </a:solidFill>
              </a:rPr>
              <a:t>FeatureCollections</a:t>
            </a:r>
            <a:r>
              <a:rPr lang="en-US" dirty="0">
                <a:solidFill>
                  <a:schemeClr val="tx1"/>
                </a:solidFill>
              </a:rPr>
              <a:t>, etc.)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dirty="0"/>
              <a:t>Noise and meaningless annotations in the source data usually require a good understanding of the application setting by a human analyst to first </a:t>
            </a:r>
            <a:r>
              <a:rPr lang="en-US" b="1" dirty="0">
                <a:solidFill>
                  <a:srgbClr val="002060"/>
                </a:solidFill>
              </a:rPr>
              <a:t>clean the raw data sets</a:t>
            </a:r>
            <a:r>
              <a:rPr lang="en-US" dirty="0"/>
              <a:t>.</a:t>
            </a:r>
            <a:endParaRPr lang="en-US" dirty="0">
              <a:solidFill>
                <a:schemeClr val="tx1"/>
              </a:solidFill>
            </a:endParaRP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Both geospatial and temporal annotations may </a:t>
            </a:r>
            <a:r>
              <a:rPr lang="en-US" b="1" dirty="0">
                <a:solidFill>
                  <a:srgbClr val="002060"/>
                </a:solidFill>
              </a:rPr>
              <a:t>reveal interesting patterns and dependencies </a:t>
            </a:r>
            <a:r>
              <a:rPr lang="en-US" dirty="0">
                <a:solidFill>
                  <a:schemeClr val="tx1"/>
                </a:solidFill>
              </a:rPr>
              <a:t>among individual data objects that would </a:t>
            </a:r>
            <a:r>
              <a:rPr lang="en-US" dirty="0"/>
              <a:t>otherwise remain concealed behind a simple CSV or TSV format. </a:t>
            </a:r>
            <a:endParaRPr lang="en-US" dirty="0">
              <a:solidFill>
                <a:schemeClr val="tx1"/>
              </a:solidFill>
            </a:endParaRPr>
          </a:p>
          <a:p>
            <a:endParaRPr lang="en-US" sz="1200" dirty="0"/>
          </a:p>
          <a:p>
            <a:r>
              <a:rPr lang="en-US" dirty="0">
                <a:solidFill>
                  <a:schemeClr val="tx1"/>
                </a:solidFill>
              </a:rPr>
              <a:t>If </a:t>
            </a:r>
            <a:r>
              <a:rPr lang="en-US" b="1" dirty="0">
                <a:solidFill>
                  <a:srgbClr val="002060"/>
                </a:solidFill>
              </a:rPr>
              <a:t>linked with other data sources</a:t>
            </a:r>
            <a:r>
              <a:rPr lang="en-US" dirty="0">
                <a:solidFill>
                  <a:schemeClr val="tx1"/>
                </a:solidFill>
              </a:rPr>
              <a:t> (such as twitter streams, RSS feeds, or RDF data), this allows </a:t>
            </a:r>
            <a:r>
              <a:rPr lang="en-US" dirty="0"/>
              <a:t>us to</a:t>
            </a:r>
            <a:r>
              <a:rPr lang="en-US" dirty="0">
                <a:solidFill>
                  <a:schemeClr val="tx1"/>
                </a:solidFill>
              </a:rPr>
              <a:t> perform some very exciting data-analyti</a:t>
            </a:r>
            <a:r>
              <a:rPr lang="en-US" dirty="0"/>
              <a:t>cs</a:t>
            </a:r>
            <a:r>
              <a:rPr lang="en-US" dirty="0">
                <a:solidFill>
                  <a:schemeClr val="tx1"/>
                </a:solidFill>
              </a:rPr>
              <a:t> tasks</a:t>
            </a:r>
            <a:r>
              <a:rPr lang="is-IS" dirty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467833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" y="0"/>
            <a:ext cx="9372600" cy="685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002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>
          <a:xfrm>
            <a:off x="228600" y="6019800"/>
            <a:ext cx="8686800" cy="457200"/>
          </a:xfrm>
        </p:spPr>
        <p:txBody>
          <a:bodyPr/>
          <a:lstStyle/>
          <a:p>
            <a:pPr marL="0" indent="0" algn="ctr">
              <a:buNone/>
            </a:pPr>
            <a:r>
              <a:rPr lang="pl-PL" dirty="0">
                <a:hlinkClick r:id="rId2"/>
              </a:rPr>
              <a:t>http://</a:t>
            </a:r>
            <a:r>
              <a:rPr lang="pl-PL" dirty="0" err="1">
                <a:hlinkClick r:id="rId2"/>
              </a:rPr>
              <a:t>geojson.io</a:t>
            </a:r>
            <a:r>
              <a:rPr lang="pl-PL" dirty="0">
                <a:hlinkClick r:id="rId2"/>
              </a:rPr>
              <a:t>/#map=12/40.6097/-74.0657</a:t>
            </a:r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GeoJSON</a:t>
            </a:r>
            <a:r>
              <a:rPr lang="en-US" dirty="0"/>
              <a:t> Example &amp; Online Demo</a:t>
            </a:r>
            <a:br>
              <a:rPr lang="en-US" dirty="0"/>
            </a:br>
            <a:endParaRPr lang="en-US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948032"/>
            <a:ext cx="8686800" cy="498243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07562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NYC-Taxi-Trips &amp; NYC-Boroughs Data Sets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0"/>
          </p:nvPr>
        </p:nvSpPr>
        <p:spPr>
          <a:xfrm>
            <a:off x="228600" y="762001"/>
            <a:ext cx="8763000" cy="5638799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The </a:t>
            </a:r>
            <a:r>
              <a:rPr lang="en-US" sz="1800" b="1" dirty="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rPr>
              <a:t>NYC Taxi Trips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 data set is a collection of taxi trips and fares in downtown New York City from January 2013 in CSV format:</a:t>
            </a:r>
          </a:p>
          <a:p>
            <a:endParaRPr lang="en-US" sz="200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buNone/>
            </a:pPr>
            <a:r>
              <a:rPr lang="en-US" sz="1800" dirty="0">
                <a:solidFill>
                  <a:srgbClr val="009900"/>
                </a:solidFill>
                <a:latin typeface="Tahoma" charset="0"/>
                <a:ea typeface="Tahoma" charset="0"/>
                <a:cs typeface="Tahoma" charset="0"/>
                <a:hlinkClick r:id="rId3"/>
              </a:rPr>
              <a:t>http://</a:t>
            </a:r>
            <a:r>
              <a:rPr lang="en-US" sz="1800" dirty="0" err="1">
                <a:solidFill>
                  <a:srgbClr val="009900"/>
                </a:solidFill>
                <a:latin typeface="Tahoma" charset="0"/>
                <a:ea typeface="Tahoma" charset="0"/>
                <a:cs typeface="Tahoma" charset="0"/>
                <a:hlinkClick r:id="rId3"/>
              </a:rPr>
              <a:t>www.andresmh.com</a:t>
            </a:r>
            <a:r>
              <a:rPr lang="en-US" sz="1800" dirty="0">
                <a:solidFill>
                  <a:srgbClr val="009900"/>
                </a:solidFill>
                <a:latin typeface="Tahoma" charset="0"/>
                <a:ea typeface="Tahoma" charset="0"/>
                <a:cs typeface="Tahoma" charset="0"/>
                <a:hlinkClick r:id="rId3"/>
              </a:rPr>
              <a:t>/</a:t>
            </a:r>
            <a:r>
              <a:rPr lang="en-US" sz="1800" dirty="0" err="1">
                <a:solidFill>
                  <a:srgbClr val="009900"/>
                </a:solidFill>
                <a:latin typeface="Tahoma" charset="0"/>
                <a:ea typeface="Tahoma" charset="0"/>
                <a:cs typeface="Tahoma" charset="0"/>
                <a:hlinkClick r:id="rId3"/>
              </a:rPr>
              <a:t>nyctaxitrips</a:t>
            </a:r>
            <a:r>
              <a:rPr lang="en-US" sz="1800" dirty="0">
                <a:solidFill>
                  <a:srgbClr val="009900"/>
                </a:solidFill>
                <a:latin typeface="Tahoma" charset="0"/>
                <a:ea typeface="Tahoma" charset="0"/>
                <a:cs typeface="Tahoma" charset="0"/>
                <a:hlinkClick r:id="rId3"/>
              </a:rPr>
              <a:t>/</a:t>
            </a:r>
            <a:endParaRPr lang="en-US" sz="1800" dirty="0">
              <a:solidFill>
                <a:srgbClr val="009900"/>
              </a:solidFill>
              <a:latin typeface="Tahoma" charset="0"/>
              <a:ea typeface="Tahoma" charset="0"/>
              <a:cs typeface="Tahoma" charset="0"/>
            </a:endParaRPr>
          </a:p>
          <a:p>
            <a:endParaRPr lang="en-US" sz="200" dirty="0"/>
          </a:p>
          <a:p>
            <a:r>
              <a:rPr lang="en-US" sz="1800" dirty="0"/>
              <a:t>The uncompressed file contains 2.5 GB of data for 14.8 million individual taxi rides. Each line contains a driver</a:t>
            </a:r>
            <a:r>
              <a:rPr lang="mr-IN" sz="1800" dirty="0"/>
              <a:t>'</a:t>
            </a:r>
            <a:r>
              <a:rPr lang="en-US" sz="1800" dirty="0"/>
              <a:t>s license id, start- and end-time, a pick-up GPS location and a drop-off GPS location.</a:t>
            </a:r>
          </a:p>
          <a:p>
            <a:endParaRPr lang="en-US" sz="400" dirty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The second data set contains polygons of </a:t>
            </a:r>
            <a:r>
              <a:rPr lang="en-US" sz="1800" b="1" dirty="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rPr>
              <a:t>NYC city areas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 (</a:t>
            </a:r>
            <a:r>
              <a:rPr lang="mr-IN" sz="1800" dirty="0">
                <a:latin typeface="Arial" charset="0"/>
                <a:ea typeface="Arial" charset="0"/>
                <a:cs typeface="Arial" charset="0"/>
              </a:rPr>
              <a:t>"</a:t>
            </a:r>
            <a:r>
              <a:rPr lang="en-US" sz="1800" b="1" dirty="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rPr>
              <a:t>boroughs</a:t>
            </a:r>
            <a:r>
              <a:rPr lang="mr-IN" sz="1800" dirty="0">
                <a:latin typeface="Arial" charset="0"/>
                <a:ea typeface="Arial" charset="0"/>
                <a:cs typeface="Arial" charset="0"/>
              </a:rPr>
              <a:t>"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) such as Manhattan, Brooklyn, Queens, etc. in </a:t>
            </a:r>
            <a:r>
              <a:rPr lang="en-US" sz="1800" dirty="0" err="1">
                <a:latin typeface="Arial" charset="0"/>
                <a:ea typeface="Arial" charset="0"/>
                <a:cs typeface="Arial" charset="0"/>
              </a:rPr>
              <a:t>GeoJSON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 format:</a:t>
            </a:r>
          </a:p>
          <a:p>
            <a:pPr marL="0" indent="0" algn="ctr">
              <a:buNone/>
            </a:pPr>
            <a:endParaRPr lang="en-US" sz="200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buNone/>
            </a:pPr>
            <a:r>
              <a:rPr lang="en-US" sz="1800" dirty="0">
                <a:solidFill>
                  <a:srgbClr val="009900"/>
                </a:solidFill>
                <a:latin typeface="Tahoma" charset="0"/>
                <a:ea typeface="Tahoma" charset="0"/>
                <a:cs typeface="Tahoma" charset="0"/>
                <a:hlinkClick r:id="rId4"/>
              </a:rPr>
              <a:t>https://github.com/haghard/streams-recipes/blob/master/</a:t>
            </a:r>
            <a:endParaRPr lang="en-US" sz="1800" dirty="0">
              <a:solidFill>
                <a:srgbClr val="009900"/>
              </a:solidFill>
              <a:latin typeface="Tahoma" charset="0"/>
              <a:ea typeface="Tahoma" charset="0"/>
              <a:cs typeface="Tahoma" charset="0"/>
            </a:endParaRPr>
          </a:p>
          <a:p>
            <a:pPr marL="0" indent="0" algn="ctr">
              <a:buNone/>
            </a:pPr>
            <a:r>
              <a:rPr lang="en-US" sz="1800" dirty="0">
                <a:solidFill>
                  <a:srgbClr val="009900"/>
                </a:solidFill>
                <a:latin typeface="Tahoma" charset="0"/>
                <a:ea typeface="Tahoma" charset="0"/>
                <a:cs typeface="Tahoma" charset="0"/>
                <a:hlinkClick r:id="rId5"/>
              </a:rPr>
              <a:t>master/nyc-borough-boundaries-polygon.geojson</a:t>
            </a:r>
            <a:endParaRPr lang="en-US" sz="1800" dirty="0">
              <a:solidFill>
                <a:srgbClr val="009900"/>
              </a:solidFill>
              <a:latin typeface="Tahoma" charset="0"/>
              <a:ea typeface="Tahoma" charset="0"/>
              <a:cs typeface="Tahoma" charset="0"/>
            </a:endParaRPr>
          </a:p>
          <a:p>
            <a:pPr marL="0" indent="0" algn="ctr">
              <a:buNone/>
            </a:pPr>
            <a:endParaRPr lang="en-US" sz="800" dirty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A basic </a:t>
            </a:r>
            <a:r>
              <a:rPr lang="en-US" sz="1800" b="1" dirty="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rPr>
              <a:t>geospatial &amp; temporal analytical query pattern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(which we will try to solve in the following slides) may look as follows:</a:t>
            </a:r>
          </a:p>
          <a:p>
            <a:r>
              <a:rPr lang="en-US" sz="18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How long does it take on average for a taxi driver to find a new customer with respect to the borough and the hour-of-day?</a:t>
            </a:r>
          </a:p>
          <a:p>
            <a:endParaRPr lang="en-US" sz="400" dirty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en-US" sz="1800" dirty="0">
                <a:latin typeface="Arial" charset="0"/>
                <a:ea typeface="Arial" charset="0"/>
                <a:cs typeface="Arial" charset="0"/>
                <a:hlinkClick r:id="rId6"/>
              </a:rPr>
              <a:t>See here for a very cool visualization of the NYC taxi trips!</a:t>
            </a:r>
            <a:endParaRPr lang="en-US" sz="1800" dirty="0">
              <a:latin typeface="Arial" charset="0"/>
              <a:ea typeface="Arial" charset="0"/>
              <a:cs typeface="Arial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46237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 &amp; Time APIs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The Java </a:t>
            </a:r>
            <a:r>
              <a:rPr lang="mr-IN" dirty="0"/>
              <a:t>"</a:t>
            </a:r>
            <a:r>
              <a:rPr lang="en-US" dirty="0"/>
              <a:t>built-in</a:t>
            </a:r>
            <a:r>
              <a:rPr lang="mr-IN" dirty="0"/>
              <a:t>"</a:t>
            </a:r>
            <a:r>
              <a:rPr lang="en-US" dirty="0"/>
              <a:t> </a:t>
            </a:r>
            <a:r>
              <a:rPr lang="en-US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DateTime</a:t>
            </a:r>
            <a:r>
              <a:rPr lang="en-US" dirty="0"/>
              <a:t> and </a:t>
            </a:r>
            <a:r>
              <a:rPr lang="en-US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SimpleDateFormat</a:t>
            </a:r>
            <a:r>
              <a:rPr lang="en-US" dirty="0"/>
              <a:t> libraries are used for </a:t>
            </a:r>
            <a:r>
              <a:rPr lang="en-US" b="1" dirty="0">
                <a:solidFill>
                  <a:srgbClr val="002060"/>
                </a:solidFill>
              </a:rPr>
              <a:t>parsing date/time strings</a:t>
            </a:r>
            <a:r>
              <a:rPr lang="en-US" dirty="0"/>
              <a:t>:</a:t>
            </a:r>
          </a:p>
          <a:p>
            <a:endParaRPr lang="en-US" sz="2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import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java.text.</a:t>
            </a:r>
            <a:r>
              <a:rPr lang="en-US" sz="18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SimpleDateFormat</a:t>
            </a:r>
            <a:endParaRPr lang="en-US" sz="1800" dirty="0">
              <a:solidFill>
                <a:srgbClr val="C0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format = new </a:t>
            </a:r>
            <a:r>
              <a:rPr lang="en-US" sz="18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SimpleDateFormat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yyyy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-MM-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dd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HH:mm:ss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date =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format.parse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2014-10-12 10:30:44</a:t>
            </a:r>
            <a:r>
              <a:rPr lang="mr-IN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datetime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new </a:t>
            </a:r>
            <a:r>
              <a:rPr lang="en-US" sz="18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DateTime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(date)</a:t>
            </a:r>
          </a:p>
          <a:p>
            <a:endParaRPr lang="en-US" dirty="0"/>
          </a:p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The </a:t>
            </a:r>
            <a:r>
              <a:rPr lang="en-US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joda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and </a:t>
            </a:r>
            <a:r>
              <a:rPr lang="en-US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nscala</a:t>
            </a:r>
            <a:r>
              <a:rPr lang="en-US" dirty="0">
                <a:solidFill>
                  <a:srgbClr val="0000F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/>
              <a:t>libraries are used to capture </a:t>
            </a:r>
            <a:r>
              <a:rPr lang="en-US" b="1" dirty="0">
                <a:solidFill>
                  <a:srgbClr val="002060"/>
                </a:solidFill>
              </a:rPr>
              <a:t>durations</a:t>
            </a:r>
            <a:r>
              <a:rPr lang="en-US" dirty="0"/>
              <a:t>:</a:t>
            </a:r>
          </a:p>
          <a:p>
            <a:endParaRPr lang="en-US" sz="2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import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com.github.</a:t>
            </a:r>
            <a:r>
              <a:rPr lang="en-US" sz="18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nscala_time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.time.Imports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._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dt1 = new </a:t>
            </a:r>
            <a:r>
              <a:rPr lang="en-US" sz="18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DateTime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(2014, 9, 4, 9, 0)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dt2 = new </a:t>
            </a:r>
            <a:r>
              <a:rPr lang="en-US" sz="1800" dirty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DateTime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(2014, 10, 31, 15, 0)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d = new 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Duration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(dt1, dt2)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d.getMillis</a:t>
            </a:r>
            <a:endParaRPr lang="en-US" sz="18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d.getStandardHours</a:t>
            </a:r>
            <a:endParaRPr lang="en-US" sz="18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d.getStandardDays</a:t>
            </a:r>
            <a:endParaRPr lang="en-US" sz="18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38855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>
          <a:xfrm>
            <a:off x="228600" y="838201"/>
            <a:ext cx="8763000" cy="5638799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esri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library </a:t>
            </a:r>
            <a:r>
              <a:rPr lang="en-US" dirty="0"/>
              <a:t>provides a special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Geometry</a:t>
            </a:r>
            <a:r>
              <a:rPr lang="en-US" dirty="0">
                <a:solidFill>
                  <a:srgbClr val="0000FF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/>
              <a:t>object as a basic data structure for </a:t>
            </a:r>
            <a:r>
              <a:rPr lang="en-US" b="1" dirty="0">
                <a:solidFill>
                  <a:srgbClr val="002060"/>
                </a:solidFill>
              </a:rPr>
              <a:t>2d geospatial objects</a:t>
            </a:r>
            <a:r>
              <a:rPr lang="en-US" dirty="0"/>
              <a:t> that are encoded as polygons of longitude/latitude pairs.</a:t>
            </a:r>
          </a:p>
          <a:p>
            <a:endParaRPr lang="en-US" sz="2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import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com.esri.core.geometry.Geometry</a:t>
            </a:r>
            <a:endParaRPr lang="en-US" sz="18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import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com.esri.core.geometry.GeometryEngine</a:t>
            </a:r>
            <a:endParaRPr lang="en-US" sz="18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import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com.esri.core.geometry.SpatialReference</a:t>
            </a:r>
            <a:endParaRPr lang="en-US" sz="18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2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Geometric APIs</a:t>
            </a:r>
          </a:p>
        </p:txBody>
      </p:sp>
    </p:spTree>
    <p:extLst>
      <p:ext uri="{BB962C8B-B14F-4D97-AF65-F5344CB8AC3E}">
        <p14:creationId xmlns:p14="http://schemas.microsoft.com/office/powerpoint/2010/main" val="164847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>
          <a:xfrm>
            <a:off x="228600" y="838201"/>
            <a:ext cx="8839200" cy="5638799"/>
          </a:xfrm>
        </p:spPr>
        <p:txBody>
          <a:bodyPr/>
          <a:lstStyle/>
          <a:p>
            <a:r>
              <a:rPr lang="en-US" dirty="0"/>
              <a:t>To spare syntax in our further programs, we define a new helper class, called </a:t>
            </a:r>
            <a:r>
              <a:rPr lang="en-US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RichGeometry</a:t>
            </a:r>
            <a:r>
              <a:rPr lang="en-US" dirty="0"/>
              <a:t>, which serves as a wrapper for the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Geometry</a:t>
            </a:r>
            <a:r>
              <a:rPr lang="en-US" dirty="0"/>
              <a:t> class. </a:t>
            </a:r>
          </a:p>
          <a:p>
            <a:endParaRPr lang="en-US" sz="1200" dirty="0"/>
          </a:p>
          <a:p>
            <a:r>
              <a:rPr lang="en-US" dirty="0"/>
              <a:t>The standard we will use for </a:t>
            </a:r>
            <a:r>
              <a:rPr lang="en-US" b="1" dirty="0">
                <a:solidFill>
                  <a:srgbClr val="002060"/>
                </a:solidFill>
              </a:rPr>
              <a:t>spherical distance computations </a:t>
            </a:r>
            <a:r>
              <a:rPr lang="en-US" dirty="0"/>
              <a:t>among a pair of GPS coordinates is WKID 4326.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class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RichGeometry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geometry: Geometry,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spatialReference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: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SpatialReference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= 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SpatialReference.create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4326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)) {</a:t>
            </a:r>
          </a:p>
          <a:p>
            <a:pPr marL="0" indent="0">
              <a:buNone/>
            </a:pPr>
            <a:endParaRPr lang="en-US" sz="2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area2D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() = geometry.calculateArea2D()</a:t>
            </a:r>
          </a:p>
          <a:p>
            <a:pPr marL="0" indent="0">
              <a:buNone/>
            </a:pPr>
            <a:endParaRPr lang="en-US" sz="2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contains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(other: Geometry): Boolean =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GeometryEngine.contains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(geometry, other,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spatialReference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 }</a:t>
            </a:r>
          </a:p>
          <a:p>
            <a:pPr marL="0" indent="0">
              <a:buNone/>
            </a:pPr>
            <a:endParaRPr lang="en-US" sz="2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distance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(other: Geometry): Double =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GeometryEngine.distance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(geometry, other,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spatialReference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)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}</a:t>
            </a: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endParaRPr lang="en-US" sz="1800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Extended Geometry API (I)</a:t>
            </a:r>
          </a:p>
        </p:txBody>
      </p:sp>
    </p:spTree>
    <p:extLst>
      <p:ext uri="{BB962C8B-B14F-4D97-AF65-F5344CB8AC3E}">
        <p14:creationId xmlns:p14="http://schemas.microsoft.com/office/powerpoint/2010/main" val="1758419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0"/>
          </p:nvPr>
        </p:nvSpPr>
        <p:spPr>
          <a:xfrm>
            <a:off x="228600" y="838201"/>
            <a:ext cx="8839200" cy="5638799"/>
          </a:xfrm>
        </p:spPr>
        <p:txBody>
          <a:bodyPr/>
          <a:lstStyle/>
          <a:p>
            <a:r>
              <a:rPr lang="en-US" dirty="0"/>
              <a:t>Next, we declare a companion object for </a:t>
            </a:r>
            <a:r>
              <a:rPr lang="en-US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RichGeometry</a:t>
            </a:r>
            <a:r>
              <a:rPr lang="en-US" dirty="0"/>
              <a:t> that provides support for implicitly converting instances of the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Geometry</a:t>
            </a:r>
            <a:r>
              <a:rPr lang="en-US" dirty="0"/>
              <a:t> class into the </a:t>
            </a:r>
            <a:r>
              <a:rPr lang="en-US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RichGeometry</a:t>
            </a:r>
            <a:r>
              <a:rPr lang="en-US" dirty="0"/>
              <a:t> class (add additional functionality to existing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Geometry  </a:t>
            </a:r>
            <a:r>
              <a:rPr lang="en-US" dirty="0"/>
              <a:t>class):</a:t>
            </a:r>
          </a:p>
          <a:p>
            <a:endParaRPr lang="en-US" sz="12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object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RichGeometry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implicit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wrapRichGeo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(g: Geometry) =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new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RichGeometry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(g) } }</a:t>
            </a:r>
          </a:p>
          <a:p>
            <a:pPr marL="0" indent="0">
              <a:buNone/>
            </a:pPr>
            <a:endParaRPr lang="en-US" sz="12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/>
              <a:t>And make sure to import the implicit function definition into the Scala environment:</a:t>
            </a:r>
          </a:p>
          <a:p>
            <a:endParaRPr lang="en-US" sz="1200" dirty="0"/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import </a:t>
            </a:r>
            <a:r>
              <a:rPr lang="en-US" sz="1800" dirty="0" err="1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RichGeometry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._</a:t>
            </a:r>
          </a:p>
          <a:p>
            <a:endParaRPr lang="en-US" dirty="0"/>
          </a:p>
          <a:p>
            <a:pPr marL="0" indent="0">
              <a:buNone/>
            </a:pPr>
            <a:endParaRPr lang="en-US" sz="1800" dirty="0">
              <a:solidFill>
                <a:srgbClr val="0000FF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endParaRPr lang="en-US" sz="1800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Extended Geometry API (II)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2863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8.7|28.8|65.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2.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|33.8|42.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27.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11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7|25.9|45.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|39.4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|34.8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4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8|43.2|21.7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4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9|14.6|11.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0.5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|0.8|0.9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5.6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1|50.1|34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8|30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|29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49.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49.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4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5|43.3|12.2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esign1">
  <a:themeElements>
    <a:clrScheme name="Okeanos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keanos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keanos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dirty="0" smtClean="0">
            <a:latin typeface="Arial" charset="0"/>
            <a:ea typeface="Arial" charset="0"/>
            <a:cs typeface="Arial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esign1" id="{35AB7F3E-96FD-41C5-919E-5FB7F4CE9DAE}" vid="{2C214B44-FBC9-4EFA-9BE2-1CE9264DEC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Design1</Template>
  <TotalTime>818</TotalTime>
  <Words>3854</Words>
  <Application>Microsoft Office PowerPoint</Application>
  <PresentationFormat>On-screen Show (4:3)</PresentationFormat>
  <Paragraphs>394</Paragraphs>
  <Slides>33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4" baseType="lpstr">
      <vt:lpstr>Arial</vt:lpstr>
      <vt:lpstr>Bookman Old Style</vt:lpstr>
      <vt:lpstr>Calibri</vt:lpstr>
      <vt:lpstr>Cambria Math</vt:lpstr>
      <vt:lpstr>Consolas</vt:lpstr>
      <vt:lpstr>Gill Sans MT</vt:lpstr>
      <vt:lpstr>Tahoma</vt:lpstr>
      <vt:lpstr>Times New Roman</vt:lpstr>
      <vt:lpstr>Wingdings</vt:lpstr>
      <vt:lpstr>Wingdings 3</vt:lpstr>
      <vt:lpstr>Design1</vt:lpstr>
      <vt:lpstr>PowerPoint Presentation</vt:lpstr>
      <vt:lpstr>What is Temporal &amp; Spatial Data?</vt:lpstr>
      <vt:lpstr>Spheres &amp; Polygons</vt:lpstr>
      <vt:lpstr>GeoJSON Example &amp; Online Demo </vt:lpstr>
      <vt:lpstr>The NYC-Taxi-Trips &amp; NYC-Boroughs Data Sets</vt:lpstr>
      <vt:lpstr>Date &amp; Time APIs</vt:lpstr>
      <vt:lpstr>Geometric APIs</vt:lpstr>
      <vt:lpstr>Extended Geometry API (I)</vt:lpstr>
      <vt:lpstr>Extended Geometry API (II)</vt:lpstr>
      <vt:lpstr>GeoJSON API</vt:lpstr>
      <vt:lpstr>GeoJSON API (example)</vt:lpstr>
      <vt:lpstr>Reading and Writing a Collection of GeoJSON Objects</vt:lpstr>
      <vt:lpstr>Geospatial Data Structure for the Taxi-Trip Data Set</vt:lpstr>
      <vt:lpstr>Parse the Taxi-Trip Data Set</vt:lpstr>
      <vt:lpstr>Interactively Analyze Invalid Records</vt:lpstr>
      <vt:lpstr>Wrapper for Safe Parsing</vt:lpstr>
      <vt:lpstr>Handling Bad Records </vt:lpstr>
      <vt:lpstr>Handling Good Records</vt:lpstr>
      <vt:lpstr>Handling Good Records</vt:lpstr>
      <vt:lpstr>Filtering Out Meaningless Records</vt:lpstr>
      <vt:lpstr>Geospatial Data Analysis: Load the NYC Boroughs Geometry</vt:lpstr>
      <vt:lpstr>Mapping from Borough Codes to Geometry Objects </vt:lpstr>
      <vt:lpstr>Analyze the Filtered Records</vt:lpstr>
      <vt:lpstr>More Filtering</vt:lpstr>
      <vt:lpstr>"Sessionization" of Taxi Trips</vt:lpstr>
      <vt:lpstr>Sessionization via Secondary Sorting (I)</vt:lpstr>
      <vt:lpstr>Sessionization via Secondary Sorting (II)</vt:lpstr>
      <vt:lpstr>Analyzing Sessions by the City Boroughs</vt:lpstr>
      <vt:lpstr>The "Sliding" Operator </vt:lpstr>
      <vt:lpstr>Analyze the Session Durations</vt:lpstr>
      <vt:lpstr>Finally Analyze the Idle-Time Durations by City Borough</vt:lpstr>
      <vt:lpstr>Summary</vt:lpstr>
      <vt:lpstr>PowerPoint Presentation</vt:lpstr>
    </vt:vector>
  </TitlesOfParts>
  <Company>MPI für Informatik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Theobald</dc:creator>
  <cp:lastModifiedBy>ztsv</cp:lastModifiedBy>
  <cp:revision>1085</cp:revision>
  <cp:lastPrinted>2015-10-14T13:31:21Z</cp:lastPrinted>
  <dcterms:created xsi:type="dcterms:W3CDTF">2012-10-09T13:56:33Z</dcterms:created>
  <dcterms:modified xsi:type="dcterms:W3CDTF">2024-05-27T19:35:55Z</dcterms:modified>
</cp:coreProperties>
</file>

<file path=docProps/thumbnail.jpeg>
</file>